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embeddedFontLst>
    <p:embeddedFont>
      <p:font typeface="MiSans" charset="-122" pitchFamily="34"/>
      <p:regular r:id="rId24"/>
    </p:embeddedFont>
    <p:embeddedFont>
      <p:font typeface="Noto Sans SC" charset="-122" pitchFamily="34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/Relationships>
</file>

<file path=ppt/media/>
</file>

<file path=ppt/media/image-1-1.jpg>
</file>

<file path=ppt/media/image-1-2.png>
</file>

<file path=ppt/media/image-11-2.jpg>
</file>

<file path=ppt/media/image-16-2.jpg>
</file>

<file path=ppt/media/image-2-1.jpg>
</file>

<file path=ppt/media/image-2-2.png>
</file>

<file path=ppt/media/image-2-7.png>
</file>

<file path=ppt/media/image-3-2.png>
</file>

<file path=ppt/media/image-4-1.jpg>
</file>

<file path=ppt/media/image-5-2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1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6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png"/><Relationship Id="rId3" Type="http://schemas.openxmlformats.org/officeDocument/2006/relationships/image" Target="../media/image-2-2.png"/><Relationship Id="rId4" Type="http://schemas.openxmlformats.org/officeDocument/2006/relationships/image" Target="../media/image-2-2.png"/><Relationship Id="rId5" Type="http://schemas.openxmlformats.org/officeDocument/2006/relationships/image" Target="../media/image-2-2.png"/><Relationship Id="rId6" Type="http://schemas.openxmlformats.org/officeDocument/2006/relationships/image" Target="../media/image-2-2.png"/><Relationship Id="rId7" Type="http://schemas.openxmlformats.org/officeDocument/2006/relationships/image" Target="../media/image-2-7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5-2.jp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jp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808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8-27-20:02:05-d2nf7f98bjvh7rlj05ug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580" y="4498975"/>
            <a:ext cx="1732915" cy="4572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76835" y="2224670"/>
            <a:ext cx="8567166" cy="227437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Dashboard ACD: Del Dato Disperso a la Decisión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48335" y="4560570"/>
            <a:ext cx="1597660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Participantes: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576580" y="4956175"/>
            <a:ext cx="4605805" cy="26543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254000" indent="-254000">
              <a:lnSpc>
                <a:spcPct val="10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8E8E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Catalina Arias</a:t>
            </a:r>
            <a:endParaRPr lang="en-US" sz="1600" dirty="0"/>
          </a:p>
          <a:p>
            <a:pPr marL="254000" indent="-254000">
              <a:lnSpc>
                <a:spcPct val="10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8E8E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Sara Pabón</a:t>
            </a:r>
            <a:endParaRPr lang="en-US" sz="1600" dirty="0"/>
          </a:p>
          <a:p>
            <a:pPr marL="254000" indent="-254000">
              <a:lnSpc>
                <a:spcPct val="10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8E8E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Sergio Moreno</a:t>
            </a:r>
            <a:endParaRPr lang="en-US" sz="1600" dirty="0"/>
          </a:p>
          <a:p>
            <a:pPr marL="254000" indent="-254000">
              <a:lnSpc>
                <a:spcPct val="10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8E8E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Marlon Monsalve </a:t>
            </a:r>
            <a:endParaRPr lang="en-US" sz="1600" dirty="0"/>
          </a:p>
          <a:p>
            <a:pPr marL="254000" indent="-254000">
              <a:lnSpc>
                <a:spcPct val="10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8E8E8"/>
                </a:solidFill>
                <a:latin typeface="微软雅黑" pitchFamily="34" charset="0"/>
                <a:ea typeface="微软雅黑" pitchFamily="34" charset="-122"/>
                <a:cs typeface="微软雅黑" pitchFamily="34" charset="-120"/>
              </a:rPr>
              <a:t>Eduard Córdoba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8" name="Text 4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0" name="Text 6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8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9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10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4224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Facturación: Concentración y Caída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412750" y="2336800"/>
            <a:ext cx="416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Pico en 2023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79400" y="2794000"/>
            <a:ext cx="4432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$6,088M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25450" y="3657600"/>
            <a:ext cx="4140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Liderado por CAV Soacha, Marina Cams y Satélite.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896644" y="2336800"/>
            <a:ext cx="308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Caída en 2024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763294" y="2794000"/>
            <a:ext cx="33528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$3,120M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909344" y="3657600"/>
            <a:ext cx="306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 disminución significativa.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8294092" y="2336800"/>
            <a:ext cx="3479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Inicio 2025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8160742" y="2794000"/>
            <a:ext cx="37465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6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$898M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306792" y="3657600"/>
            <a:ext cx="3454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Proyectando un año con muchos desafíos.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419600"/>
            <a:ext cx="11684000" cy="1016000"/>
          </a:xfrm>
          <a:custGeom>
            <a:avLst/>
            <a:gdLst/>
            <a:ahLst/>
            <a:cxnLst/>
            <a:rect l="l" t="t" r="r" b="b"/>
            <a:pathLst>
              <a:path w="11684000" h="1016000">
                <a:moveTo>
                  <a:pt x="101600" y="0"/>
                </a:moveTo>
                <a:lnTo>
                  <a:pt x="11582400" y="0"/>
                </a:lnTo>
                <a:cubicBezTo>
                  <a:pt x="11638475" y="0"/>
                  <a:pt x="11684000" y="45525"/>
                  <a:pt x="11684000" y="101600"/>
                </a:cubicBezTo>
                <a:lnTo>
                  <a:pt x="11684000" y="914400"/>
                </a:lnTo>
                <a:cubicBezTo>
                  <a:pt x="11684000" y="970475"/>
                  <a:pt x="11638475" y="1016000"/>
                  <a:pt x="11582400" y="1016000"/>
                </a:cubicBezTo>
                <a:lnTo>
                  <a:pt x="101600" y="1016000"/>
                </a:lnTo>
                <a:cubicBezTo>
                  <a:pt x="45525" y="1016000"/>
                  <a:pt x="0" y="970475"/>
                  <a:pt x="0" y="914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406400" y="4622800"/>
            <a:ext cx="113792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alta </a:t>
            </a:r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57A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rotación temprana</a:t>
            </a:r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(&lt; 30 días) afecta directamente la producción, perdiendo talento en el periodo más crucial del mes.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609600"/>
            <a:ext cx="57658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El 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Horario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es el Factor Clave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1828800"/>
            <a:ext cx="56515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ubicación geográfica no explica los ingresos ni la rotación. Es el huso horario el que define el rendimiento.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200400"/>
            <a:ext cx="5537200" cy="1422400"/>
          </a:xfrm>
          <a:custGeom>
            <a:avLst/>
            <a:gdLst/>
            <a:ahLst/>
            <a:cxnLst/>
            <a:rect l="l" t="t" r="r" b="b"/>
            <a:pathLst>
              <a:path w="5537200" h="14224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1320798"/>
                </a:lnTo>
                <a:cubicBezTo>
                  <a:pt x="5537200" y="1376911"/>
                  <a:pt x="5491711" y="1422400"/>
                  <a:pt x="5435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488950" y="34544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56852" y="0"/>
                  <a:pt x="0" y="56852"/>
                  <a:pt x="0" y="127000"/>
                </a:cubicBezTo>
                <a:cubicBezTo>
                  <a:pt x="0" y="197148"/>
                  <a:pt x="56852" y="254000"/>
                  <a:pt x="127000" y="254000"/>
                </a:cubicBezTo>
                <a:cubicBezTo>
                  <a:pt x="161131" y="254000"/>
                  <a:pt x="192137" y="240506"/>
                  <a:pt x="214957" y="218579"/>
                </a:cubicBezTo>
                <a:cubicBezTo>
                  <a:pt x="218579" y="215106"/>
                  <a:pt x="219621" y="209699"/>
                  <a:pt x="217587" y="205135"/>
                </a:cubicBezTo>
                <a:cubicBezTo>
                  <a:pt x="215553" y="200571"/>
                  <a:pt x="210790" y="197743"/>
                  <a:pt x="205780" y="198140"/>
                </a:cubicBezTo>
                <a:cubicBezTo>
                  <a:pt x="203349" y="198338"/>
                  <a:pt x="200918" y="198438"/>
                  <a:pt x="198438" y="198438"/>
                </a:cubicBezTo>
                <a:cubicBezTo>
                  <a:pt x="148034" y="198438"/>
                  <a:pt x="107156" y="157559"/>
                  <a:pt x="107156" y="107156"/>
                </a:cubicBezTo>
                <a:cubicBezTo>
                  <a:pt x="107156" y="71388"/>
                  <a:pt x="127744" y="40382"/>
                  <a:pt x="157807" y="25400"/>
                </a:cubicBezTo>
                <a:cubicBezTo>
                  <a:pt x="162322" y="23168"/>
                  <a:pt x="164902" y="18306"/>
                  <a:pt x="164306" y="13295"/>
                </a:cubicBezTo>
                <a:cubicBezTo>
                  <a:pt x="163711" y="8285"/>
                  <a:pt x="160040" y="4217"/>
                  <a:pt x="155129" y="3125"/>
                </a:cubicBezTo>
                <a:cubicBezTo>
                  <a:pt x="146050" y="1091"/>
                  <a:pt x="136624" y="0"/>
                  <a:pt x="127000" y="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7" name="Text 4"/>
          <p:cNvSpPr/>
          <p:nvPr/>
        </p:nvSpPr>
        <p:spPr>
          <a:xfrm>
            <a:off x="927100" y="3403600"/>
            <a:ext cx="478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Horarios de Alta Rotación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3810000"/>
            <a:ext cx="5232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Noche y Tarde concentran la mayor rotación y muestran menor producción.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254000" y="4826000"/>
            <a:ext cx="5537200" cy="1422400"/>
          </a:xfrm>
          <a:custGeom>
            <a:avLst/>
            <a:gdLst/>
            <a:ahLst/>
            <a:cxnLst/>
            <a:rect l="l" t="t" r="r" b="b"/>
            <a:pathLst>
              <a:path w="5537200" h="1422400">
                <a:moveTo>
                  <a:pt x="101602" y="0"/>
                </a:moveTo>
                <a:lnTo>
                  <a:pt x="5435598" y="0"/>
                </a:lnTo>
                <a:cubicBezTo>
                  <a:pt x="5491711" y="0"/>
                  <a:pt x="5537200" y="45489"/>
                  <a:pt x="5537200" y="101602"/>
                </a:cubicBezTo>
                <a:lnTo>
                  <a:pt x="5537200" y="1320798"/>
                </a:lnTo>
                <a:cubicBezTo>
                  <a:pt x="5537200" y="1376911"/>
                  <a:pt x="5491711" y="1422400"/>
                  <a:pt x="5435598" y="1422400"/>
                </a:cubicBezTo>
                <a:lnTo>
                  <a:pt x="101602" y="1422400"/>
                </a:lnTo>
                <a:cubicBezTo>
                  <a:pt x="45489" y="1422400"/>
                  <a:pt x="0" y="1376911"/>
                  <a:pt x="0" y="13207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488950" y="50800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7632" y="99070"/>
                </a:moveTo>
                <a:lnTo>
                  <a:pt x="42962" y="114399"/>
                </a:lnTo>
                <a:cubicBezTo>
                  <a:pt x="45938" y="117376"/>
                  <a:pt x="49957" y="119063"/>
                  <a:pt x="54173" y="119063"/>
                </a:cubicBezTo>
                <a:lnTo>
                  <a:pt x="64839" y="119063"/>
                </a:lnTo>
                <a:cubicBezTo>
                  <a:pt x="69056" y="119063"/>
                  <a:pt x="73075" y="120749"/>
                  <a:pt x="76051" y="123726"/>
                </a:cubicBezTo>
                <a:lnTo>
                  <a:pt x="90587" y="138261"/>
                </a:lnTo>
                <a:cubicBezTo>
                  <a:pt x="93563" y="141238"/>
                  <a:pt x="95250" y="145256"/>
                  <a:pt x="95250" y="149473"/>
                </a:cubicBezTo>
                <a:lnTo>
                  <a:pt x="95250" y="168077"/>
                </a:lnTo>
                <a:cubicBezTo>
                  <a:pt x="95250" y="172293"/>
                  <a:pt x="96937" y="176312"/>
                  <a:pt x="99913" y="179288"/>
                </a:cubicBezTo>
                <a:lnTo>
                  <a:pt x="106511" y="185886"/>
                </a:lnTo>
                <a:cubicBezTo>
                  <a:pt x="109488" y="188863"/>
                  <a:pt x="111175" y="192881"/>
                  <a:pt x="111175" y="197098"/>
                </a:cubicBezTo>
                <a:lnTo>
                  <a:pt x="111175" y="206375"/>
                </a:lnTo>
                <a:cubicBezTo>
                  <a:pt x="111175" y="215156"/>
                  <a:pt x="118269" y="222250"/>
                  <a:pt x="127050" y="222250"/>
                </a:cubicBezTo>
                <a:cubicBezTo>
                  <a:pt x="135830" y="222250"/>
                  <a:pt x="142925" y="215156"/>
                  <a:pt x="142925" y="206375"/>
                </a:cubicBezTo>
                <a:lnTo>
                  <a:pt x="142925" y="205036"/>
                </a:lnTo>
                <a:cubicBezTo>
                  <a:pt x="142925" y="200819"/>
                  <a:pt x="144611" y="196800"/>
                  <a:pt x="147588" y="193824"/>
                </a:cubicBezTo>
                <a:lnTo>
                  <a:pt x="170061" y="171351"/>
                </a:lnTo>
                <a:cubicBezTo>
                  <a:pt x="173038" y="168374"/>
                  <a:pt x="174724" y="164356"/>
                  <a:pt x="174724" y="160139"/>
                </a:cubicBezTo>
                <a:lnTo>
                  <a:pt x="174724" y="142925"/>
                </a:lnTo>
                <a:cubicBezTo>
                  <a:pt x="174724" y="134144"/>
                  <a:pt x="167630" y="127050"/>
                  <a:pt x="158849" y="127050"/>
                </a:cubicBezTo>
                <a:lnTo>
                  <a:pt x="117822" y="127050"/>
                </a:lnTo>
                <a:cubicBezTo>
                  <a:pt x="113605" y="127050"/>
                  <a:pt x="109587" y="125363"/>
                  <a:pt x="106611" y="122386"/>
                </a:cubicBezTo>
                <a:lnTo>
                  <a:pt x="98673" y="114449"/>
                </a:lnTo>
                <a:cubicBezTo>
                  <a:pt x="96589" y="112365"/>
                  <a:pt x="95399" y="109488"/>
                  <a:pt x="95399" y="106511"/>
                </a:cubicBezTo>
                <a:cubicBezTo>
                  <a:pt x="95399" y="100310"/>
                  <a:pt x="100409" y="95300"/>
                  <a:pt x="106611" y="95300"/>
                </a:cubicBezTo>
                <a:lnTo>
                  <a:pt x="123825" y="95300"/>
                </a:lnTo>
                <a:cubicBezTo>
                  <a:pt x="130026" y="95300"/>
                  <a:pt x="135037" y="90289"/>
                  <a:pt x="135037" y="84088"/>
                </a:cubicBezTo>
                <a:cubicBezTo>
                  <a:pt x="135037" y="81111"/>
                  <a:pt x="133846" y="78234"/>
                  <a:pt x="131763" y="76150"/>
                </a:cubicBezTo>
                <a:lnTo>
                  <a:pt x="121989" y="66377"/>
                </a:lnTo>
                <a:cubicBezTo>
                  <a:pt x="120055" y="64492"/>
                  <a:pt x="119063" y="62061"/>
                  <a:pt x="119063" y="59531"/>
                </a:cubicBezTo>
                <a:cubicBezTo>
                  <a:pt x="119063" y="57001"/>
                  <a:pt x="120055" y="54570"/>
                  <a:pt x="121890" y="52735"/>
                </a:cubicBezTo>
                <a:lnTo>
                  <a:pt x="130473" y="44152"/>
                </a:lnTo>
                <a:cubicBezTo>
                  <a:pt x="133350" y="41275"/>
                  <a:pt x="134987" y="37356"/>
                  <a:pt x="134987" y="33288"/>
                </a:cubicBezTo>
                <a:cubicBezTo>
                  <a:pt x="134987" y="29716"/>
                  <a:pt x="133796" y="26491"/>
                  <a:pt x="131812" y="23912"/>
                </a:cubicBezTo>
                <a:cubicBezTo>
                  <a:pt x="130225" y="23862"/>
                  <a:pt x="128637" y="23812"/>
                  <a:pt x="127050" y="23812"/>
                </a:cubicBezTo>
                <a:cubicBezTo>
                  <a:pt x="79722" y="23812"/>
                  <a:pt x="39886" y="55662"/>
                  <a:pt x="27682" y="99070"/>
                </a:cubicBezTo>
                <a:close/>
                <a:moveTo>
                  <a:pt x="230188" y="127000"/>
                </a:moveTo>
                <a:cubicBezTo>
                  <a:pt x="230188" y="109835"/>
                  <a:pt x="226020" y="93663"/>
                  <a:pt x="218579" y="79474"/>
                </a:cubicBezTo>
                <a:cubicBezTo>
                  <a:pt x="215404" y="79921"/>
                  <a:pt x="212279" y="81409"/>
                  <a:pt x="209699" y="83989"/>
                </a:cubicBezTo>
                <a:lnTo>
                  <a:pt x="203051" y="90636"/>
                </a:lnTo>
                <a:cubicBezTo>
                  <a:pt x="200075" y="93613"/>
                  <a:pt x="198388" y="97631"/>
                  <a:pt x="198388" y="101848"/>
                </a:cubicBezTo>
                <a:lnTo>
                  <a:pt x="198388" y="119063"/>
                </a:lnTo>
                <a:cubicBezTo>
                  <a:pt x="198388" y="127843"/>
                  <a:pt x="205482" y="134938"/>
                  <a:pt x="214263" y="134938"/>
                </a:cubicBezTo>
                <a:lnTo>
                  <a:pt x="226219" y="134938"/>
                </a:lnTo>
                <a:cubicBezTo>
                  <a:pt x="227459" y="134938"/>
                  <a:pt x="228699" y="134789"/>
                  <a:pt x="229840" y="134541"/>
                </a:cubicBezTo>
                <a:cubicBezTo>
                  <a:pt x="230039" y="132060"/>
                  <a:pt x="230088" y="129530"/>
                  <a:pt x="230088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927100" y="5029200"/>
            <a:ext cx="4787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Horario de Máxima Facturación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57200" y="5435600"/>
            <a:ext cx="52324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horario Satélite, apuntando a Europa y EE.UU., es el más rentable.</a:t>
            </a:r>
            <a:endParaRPr lang="en-US" sz="1600" dirty="0"/>
          </a:p>
        </p:txBody>
      </p:sp>
      <p:pic>
        <p:nvPicPr>
          <p:cNvPr id="13" name="Image 1" descr="https://kimi-web-img.moonshot.cn/img/www.publicdomainpictures.net/9a3784780fcbed70d7a1172f04c3b24f4e453de2.jpg">    </p:cNvPr>
          <p:cNvPicPr>
            <a:picLocks noChangeAspect="1"/>
          </p:cNvPicPr>
          <p:nvPr/>
        </p:nvPicPr>
        <p:blipFill>
          <a:blip r:embed="rId2"/>
          <a:srcRect l="4000" r="4000" t="0" b="0"/>
          <a:stretch/>
        </p:blipFill>
        <p:spPr>
          <a:xfrm>
            <a:off x="6096000" y="1047750"/>
            <a:ext cx="58420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9848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Impacto y Próximos Pasos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0160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Del Análisis a la </a:t>
            </a:r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Acción Estratégica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0320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1693267" y="22352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/>
          </a:solidFill>
          <a:ln/>
        </p:spPr>
      </p:sp>
      <p:sp>
        <p:nvSpPr>
          <p:cNvPr id="6" name="Shape 3"/>
          <p:cNvSpPr/>
          <p:nvPr/>
        </p:nvSpPr>
        <p:spPr>
          <a:xfrm>
            <a:off x="1864717" y="24511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238125" y="166688"/>
                </a:moveTo>
                <a:cubicBezTo>
                  <a:pt x="280838" y="166688"/>
                  <a:pt x="315516" y="132010"/>
                  <a:pt x="315516" y="89297"/>
                </a:cubicBezTo>
                <a:cubicBezTo>
                  <a:pt x="315516" y="46584"/>
                  <a:pt x="280838" y="11906"/>
                  <a:pt x="238125" y="11906"/>
                </a:cubicBezTo>
                <a:cubicBezTo>
                  <a:pt x="195412" y="11906"/>
                  <a:pt x="160734" y="46584"/>
                  <a:pt x="160734" y="89297"/>
                </a:cubicBezTo>
                <a:cubicBezTo>
                  <a:pt x="160734" y="132010"/>
                  <a:pt x="195412" y="166688"/>
                  <a:pt x="238125" y="166688"/>
                </a:cubicBezTo>
                <a:close/>
                <a:moveTo>
                  <a:pt x="71438" y="172641"/>
                </a:moveTo>
                <a:cubicBezTo>
                  <a:pt x="101008" y="172641"/>
                  <a:pt x="125016" y="148633"/>
                  <a:pt x="125016" y="119063"/>
                </a:cubicBezTo>
                <a:cubicBezTo>
                  <a:pt x="125016" y="89492"/>
                  <a:pt x="101008" y="65484"/>
                  <a:pt x="71438" y="65484"/>
                </a:cubicBezTo>
                <a:cubicBezTo>
                  <a:pt x="41867" y="65484"/>
                  <a:pt x="17859" y="89492"/>
                  <a:pt x="17859" y="119063"/>
                </a:cubicBezTo>
                <a:cubicBezTo>
                  <a:pt x="17859" y="148633"/>
                  <a:pt x="41867" y="172641"/>
                  <a:pt x="71437" y="172641"/>
                </a:cubicBezTo>
                <a:close/>
                <a:moveTo>
                  <a:pt x="0" y="309563"/>
                </a:moveTo>
                <a:lnTo>
                  <a:pt x="0" y="333375"/>
                </a:lnTo>
                <a:cubicBezTo>
                  <a:pt x="0" y="346546"/>
                  <a:pt x="10641" y="357188"/>
                  <a:pt x="23812" y="357188"/>
                </a:cubicBezTo>
                <a:lnTo>
                  <a:pt x="88329" y="357188"/>
                </a:lnTo>
                <a:cubicBezTo>
                  <a:pt x="85130" y="349895"/>
                  <a:pt x="83344" y="341858"/>
                  <a:pt x="83344" y="333375"/>
                </a:cubicBezTo>
                <a:lnTo>
                  <a:pt x="83344" y="321469"/>
                </a:lnTo>
                <a:cubicBezTo>
                  <a:pt x="83344" y="281880"/>
                  <a:pt x="98227" y="245715"/>
                  <a:pt x="122709" y="218331"/>
                </a:cubicBezTo>
                <a:cubicBezTo>
                  <a:pt x="114002" y="215726"/>
                  <a:pt x="104775" y="214313"/>
                  <a:pt x="95250" y="214313"/>
                </a:cubicBezTo>
                <a:cubicBezTo>
                  <a:pt x="42639" y="214313"/>
                  <a:pt x="0" y="256952"/>
                  <a:pt x="0" y="309563"/>
                </a:cubicBezTo>
                <a:close/>
                <a:moveTo>
                  <a:pt x="458391" y="119063"/>
                </a:moveTo>
                <a:cubicBezTo>
                  <a:pt x="458391" y="89492"/>
                  <a:pt x="434383" y="65484"/>
                  <a:pt x="404813" y="65484"/>
                </a:cubicBezTo>
                <a:cubicBezTo>
                  <a:pt x="375242" y="65484"/>
                  <a:pt x="351234" y="89492"/>
                  <a:pt x="351234" y="119063"/>
                </a:cubicBezTo>
                <a:cubicBezTo>
                  <a:pt x="351234" y="148633"/>
                  <a:pt x="375242" y="172641"/>
                  <a:pt x="404813" y="172641"/>
                </a:cubicBezTo>
                <a:cubicBezTo>
                  <a:pt x="434383" y="172641"/>
                  <a:pt x="458391" y="148633"/>
                  <a:pt x="458391" y="119063"/>
                </a:cubicBezTo>
                <a:close/>
                <a:moveTo>
                  <a:pt x="119063" y="321469"/>
                </a:moveTo>
                <a:lnTo>
                  <a:pt x="119063" y="333375"/>
                </a:lnTo>
                <a:cubicBezTo>
                  <a:pt x="119063" y="346546"/>
                  <a:pt x="129704" y="357188"/>
                  <a:pt x="142875" y="357188"/>
                </a:cubicBezTo>
                <a:lnTo>
                  <a:pt x="259556" y="357188"/>
                </a:lnTo>
                <a:cubicBezTo>
                  <a:pt x="254273" y="341114"/>
                  <a:pt x="254868" y="324148"/>
                  <a:pt x="267519" y="309563"/>
                </a:cubicBezTo>
                <a:cubicBezTo>
                  <a:pt x="257101" y="297507"/>
                  <a:pt x="252264" y="280020"/>
                  <a:pt x="259035" y="262458"/>
                </a:cubicBezTo>
                <a:cubicBezTo>
                  <a:pt x="263947" y="249734"/>
                  <a:pt x="270867" y="237827"/>
                  <a:pt x="279425" y="227261"/>
                </a:cubicBezTo>
                <a:cubicBezTo>
                  <a:pt x="283443" y="222349"/>
                  <a:pt x="288057" y="218554"/>
                  <a:pt x="293043" y="215801"/>
                </a:cubicBezTo>
                <a:cubicBezTo>
                  <a:pt x="276597" y="207243"/>
                  <a:pt x="257919" y="202406"/>
                  <a:pt x="238125" y="202406"/>
                </a:cubicBezTo>
                <a:cubicBezTo>
                  <a:pt x="172343" y="202406"/>
                  <a:pt x="119063" y="255687"/>
                  <a:pt x="119063" y="321469"/>
                </a:cubicBezTo>
                <a:close/>
                <a:moveTo>
                  <a:pt x="464790" y="288652"/>
                </a:moveTo>
                <a:cubicBezTo>
                  <a:pt x="469478" y="285973"/>
                  <a:pt x="471860" y="280392"/>
                  <a:pt x="469850" y="275258"/>
                </a:cubicBezTo>
                <a:cubicBezTo>
                  <a:pt x="466279" y="266030"/>
                  <a:pt x="461293" y="257324"/>
                  <a:pt x="455042" y="249659"/>
                </a:cubicBezTo>
                <a:cubicBezTo>
                  <a:pt x="451619" y="245418"/>
                  <a:pt x="445591" y="244673"/>
                  <a:pt x="440903" y="247427"/>
                </a:cubicBezTo>
                <a:cubicBezTo>
                  <a:pt x="424681" y="256803"/>
                  <a:pt x="404738" y="245343"/>
                  <a:pt x="404738" y="226516"/>
                </a:cubicBezTo>
                <a:cubicBezTo>
                  <a:pt x="404738" y="221084"/>
                  <a:pt x="401092" y="216247"/>
                  <a:pt x="395734" y="215429"/>
                </a:cubicBezTo>
                <a:cubicBezTo>
                  <a:pt x="386135" y="213940"/>
                  <a:pt x="375791" y="213940"/>
                  <a:pt x="366192" y="215429"/>
                </a:cubicBezTo>
                <a:cubicBezTo>
                  <a:pt x="360834" y="216247"/>
                  <a:pt x="357187" y="221084"/>
                  <a:pt x="357187" y="226516"/>
                </a:cubicBezTo>
                <a:cubicBezTo>
                  <a:pt x="357187" y="245269"/>
                  <a:pt x="337245" y="256803"/>
                  <a:pt x="321022" y="247427"/>
                </a:cubicBezTo>
                <a:cubicBezTo>
                  <a:pt x="316334" y="244748"/>
                  <a:pt x="310307" y="245492"/>
                  <a:pt x="306884" y="249659"/>
                </a:cubicBezTo>
                <a:cubicBezTo>
                  <a:pt x="300633" y="257324"/>
                  <a:pt x="295647" y="266030"/>
                  <a:pt x="292075" y="275258"/>
                </a:cubicBezTo>
                <a:cubicBezTo>
                  <a:pt x="290140" y="280318"/>
                  <a:pt x="292447" y="285899"/>
                  <a:pt x="297135" y="288578"/>
                </a:cubicBezTo>
                <a:cubicBezTo>
                  <a:pt x="313432" y="297954"/>
                  <a:pt x="313432" y="320948"/>
                  <a:pt x="297135" y="330398"/>
                </a:cubicBezTo>
                <a:cubicBezTo>
                  <a:pt x="292447" y="333077"/>
                  <a:pt x="290066" y="338658"/>
                  <a:pt x="292075" y="343719"/>
                </a:cubicBezTo>
                <a:cubicBezTo>
                  <a:pt x="295647" y="352946"/>
                  <a:pt x="300633" y="361652"/>
                  <a:pt x="306884" y="369317"/>
                </a:cubicBezTo>
                <a:cubicBezTo>
                  <a:pt x="310307" y="373559"/>
                  <a:pt x="316334" y="374303"/>
                  <a:pt x="321022" y="371549"/>
                </a:cubicBezTo>
                <a:cubicBezTo>
                  <a:pt x="337245" y="362173"/>
                  <a:pt x="357187" y="373707"/>
                  <a:pt x="357187" y="392460"/>
                </a:cubicBezTo>
                <a:cubicBezTo>
                  <a:pt x="357187" y="397892"/>
                  <a:pt x="360834" y="402729"/>
                  <a:pt x="366192" y="403547"/>
                </a:cubicBezTo>
                <a:cubicBezTo>
                  <a:pt x="375791" y="405036"/>
                  <a:pt x="386135" y="405036"/>
                  <a:pt x="395734" y="403547"/>
                </a:cubicBezTo>
                <a:cubicBezTo>
                  <a:pt x="401092" y="402729"/>
                  <a:pt x="404738" y="397892"/>
                  <a:pt x="404738" y="392460"/>
                </a:cubicBezTo>
                <a:cubicBezTo>
                  <a:pt x="404738" y="373707"/>
                  <a:pt x="424681" y="362173"/>
                  <a:pt x="440903" y="371549"/>
                </a:cubicBezTo>
                <a:cubicBezTo>
                  <a:pt x="445591" y="374228"/>
                  <a:pt x="451619" y="373484"/>
                  <a:pt x="455042" y="369317"/>
                </a:cubicBezTo>
                <a:cubicBezTo>
                  <a:pt x="461293" y="361652"/>
                  <a:pt x="466279" y="352946"/>
                  <a:pt x="469850" y="343719"/>
                </a:cubicBezTo>
                <a:cubicBezTo>
                  <a:pt x="471785" y="338658"/>
                  <a:pt x="469478" y="333077"/>
                  <a:pt x="464790" y="330398"/>
                </a:cubicBezTo>
                <a:cubicBezTo>
                  <a:pt x="448494" y="321022"/>
                  <a:pt x="448494" y="298028"/>
                  <a:pt x="464790" y="288578"/>
                </a:cubicBezTo>
                <a:close/>
                <a:moveTo>
                  <a:pt x="351234" y="309563"/>
                </a:moveTo>
                <a:cubicBezTo>
                  <a:pt x="351234" y="293134"/>
                  <a:pt x="364572" y="279797"/>
                  <a:pt x="381000" y="279797"/>
                </a:cubicBezTo>
                <a:cubicBezTo>
                  <a:pt x="397428" y="279797"/>
                  <a:pt x="410766" y="293134"/>
                  <a:pt x="410766" y="309563"/>
                </a:cubicBezTo>
                <a:cubicBezTo>
                  <a:pt x="410766" y="325991"/>
                  <a:pt x="397428" y="339328"/>
                  <a:pt x="381000" y="339328"/>
                </a:cubicBezTo>
                <a:cubicBezTo>
                  <a:pt x="364572" y="339328"/>
                  <a:pt x="351234" y="325991"/>
                  <a:pt x="351234" y="309563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7" name="Text 4"/>
          <p:cNvSpPr/>
          <p:nvPr/>
        </p:nvSpPr>
        <p:spPr>
          <a:xfrm>
            <a:off x="400050" y="32004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Equipo de Talento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12750" y="36576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Segmenta creadores en riesgo para intervenciones proactivas y preventivas.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333" y="2032000"/>
            <a:ext cx="3695700" cy="2590800"/>
          </a:xfrm>
          <a:custGeom>
            <a:avLst/>
            <a:gdLst/>
            <a:ahLst/>
            <a:cxnLst/>
            <a:rect l="l" t="t" r="r" b="b"/>
            <a:pathLst>
              <a:path w="3695700" h="2590800">
                <a:moveTo>
                  <a:pt x="101611" y="0"/>
                </a:moveTo>
                <a:lnTo>
                  <a:pt x="3594089" y="0"/>
                </a:lnTo>
                <a:cubicBezTo>
                  <a:pt x="3650207" y="0"/>
                  <a:pt x="3695700" y="45493"/>
                  <a:pt x="3695700" y="101611"/>
                </a:cubicBezTo>
                <a:lnTo>
                  <a:pt x="3695700" y="2489189"/>
                </a:lnTo>
                <a:cubicBezTo>
                  <a:pt x="3695700" y="2545307"/>
                  <a:pt x="3650207" y="2590800"/>
                  <a:pt x="3594089" y="2590800"/>
                </a:cubicBezTo>
                <a:lnTo>
                  <a:pt x="101611" y="2590800"/>
                </a:lnTo>
                <a:cubicBezTo>
                  <a:pt x="45493" y="2590800"/>
                  <a:pt x="0" y="2545307"/>
                  <a:pt x="0" y="2489189"/>
                </a:cubicBezTo>
                <a:lnTo>
                  <a:pt x="0" y="101611"/>
                </a:lnTo>
                <a:cubicBezTo>
                  <a:pt x="0" y="45530"/>
                  <a:pt x="45530" y="0"/>
                  <a:pt x="101611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689600" y="22352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1" name="Shape 8"/>
          <p:cNvSpPr/>
          <p:nvPr/>
        </p:nvSpPr>
        <p:spPr>
          <a:xfrm>
            <a:off x="5908675" y="2451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90500" y="0"/>
                </a:moveTo>
                <a:cubicBezTo>
                  <a:pt x="193923" y="0"/>
                  <a:pt x="197346" y="744"/>
                  <a:pt x="200471" y="2158"/>
                </a:cubicBezTo>
                <a:lnTo>
                  <a:pt x="340668" y="61615"/>
                </a:lnTo>
                <a:cubicBezTo>
                  <a:pt x="357039" y="68535"/>
                  <a:pt x="369243" y="84683"/>
                  <a:pt x="369168" y="104180"/>
                </a:cubicBezTo>
                <a:cubicBezTo>
                  <a:pt x="368796" y="177998"/>
                  <a:pt x="338435" y="313060"/>
                  <a:pt x="210220" y="374452"/>
                </a:cubicBezTo>
                <a:cubicBezTo>
                  <a:pt x="197793" y="380405"/>
                  <a:pt x="183356" y="380405"/>
                  <a:pt x="170929" y="374452"/>
                </a:cubicBezTo>
                <a:cubicBezTo>
                  <a:pt x="42639" y="313060"/>
                  <a:pt x="12353" y="177998"/>
                  <a:pt x="11981" y="104180"/>
                </a:cubicBezTo>
                <a:cubicBezTo>
                  <a:pt x="11906" y="84683"/>
                  <a:pt x="24110" y="68535"/>
                  <a:pt x="40481" y="61615"/>
                </a:cubicBezTo>
                <a:lnTo>
                  <a:pt x="180603" y="2158"/>
                </a:lnTo>
                <a:cubicBezTo>
                  <a:pt x="183728" y="744"/>
                  <a:pt x="187077" y="0"/>
                  <a:pt x="190500" y="0"/>
                </a:cubicBezTo>
                <a:close/>
                <a:moveTo>
                  <a:pt x="190500" y="49709"/>
                </a:moveTo>
                <a:lnTo>
                  <a:pt x="190500" y="331068"/>
                </a:lnTo>
                <a:cubicBezTo>
                  <a:pt x="293191" y="281360"/>
                  <a:pt x="320799" y="171227"/>
                  <a:pt x="321469" y="105296"/>
                </a:cubicBezTo>
                <a:lnTo>
                  <a:pt x="190500" y="49783"/>
                </a:lnTo>
                <a:lnTo>
                  <a:pt x="190500" y="49783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2" name="Text 9"/>
          <p:cNvSpPr/>
          <p:nvPr/>
        </p:nvSpPr>
        <p:spPr>
          <a:xfrm>
            <a:off x="4396383" y="32004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Equipo de Finanzas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409083" y="3657600"/>
            <a:ext cx="33782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Protege activos clave (CAV Soacha, Satélite) monitoreando su rendimiento y riesgo.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8246666" y="2032000"/>
            <a:ext cx="3695700" cy="2336800"/>
          </a:xfrm>
          <a:custGeom>
            <a:avLst/>
            <a:gdLst/>
            <a:ahLst/>
            <a:cxnLst/>
            <a:rect l="l" t="t" r="r" b="b"/>
            <a:pathLst>
              <a:path w="3695700" h="2336800">
                <a:moveTo>
                  <a:pt x="101604" y="0"/>
                </a:moveTo>
                <a:lnTo>
                  <a:pt x="3594096" y="0"/>
                </a:lnTo>
                <a:cubicBezTo>
                  <a:pt x="3650210" y="0"/>
                  <a:pt x="3695700" y="45490"/>
                  <a:pt x="3695700" y="101604"/>
                </a:cubicBezTo>
                <a:lnTo>
                  <a:pt x="3695700" y="2235196"/>
                </a:lnTo>
                <a:cubicBezTo>
                  <a:pt x="3695700" y="2291310"/>
                  <a:pt x="3650210" y="2336800"/>
                  <a:pt x="3594096" y="2336800"/>
                </a:cubicBezTo>
                <a:lnTo>
                  <a:pt x="101604" y="2336800"/>
                </a:lnTo>
                <a:cubicBezTo>
                  <a:pt x="45490" y="2336800"/>
                  <a:pt x="0" y="2291310"/>
                  <a:pt x="0" y="223519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9685933" y="22352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6" name="Shape 13"/>
          <p:cNvSpPr/>
          <p:nvPr/>
        </p:nvSpPr>
        <p:spPr>
          <a:xfrm>
            <a:off x="9905008" y="2451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142875" y="47625"/>
                </a:moveTo>
                <a:cubicBezTo>
                  <a:pt x="142875" y="34454"/>
                  <a:pt x="153516" y="23812"/>
                  <a:pt x="166688" y="23812"/>
                </a:cubicBezTo>
                <a:lnTo>
                  <a:pt x="214313" y="23812"/>
                </a:lnTo>
                <a:cubicBezTo>
                  <a:pt x="227484" y="23812"/>
                  <a:pt x="238125" y="34454"/>
                  <a:pt x="238125" y="47625"/>
                </a:cubicBezTo>
                <a:lnTo>
                  <a:pt x="238125" y="95250"/>
                </a:lnTo>
                <a:cubicBezTo>
                  <a:pt x="238125" y="108421"/>
                  <a:pt x="227484" y="119063"/>
                  <a:pt x="214313" y="119063"/>
                </a:cubicBezTo>
                <a:lnTo>
                  <a:pt x="208359" y="119063"/>
                </a:lnTo>
                <a:lnTo>
                  <a:pt x="208359" y="166688"/>
                </a:lnTo>
                <a:lnTo>
                  <a:pt x="297656" y="166688"/>
                </a:lnTo>
                <a:cubicBezTo>
                  <a:pt x="327273" y="166688"/>
                  <a:pt x="351234" y="190649"/>
                  <a:pt x="351234" y="220266"/>
                </a:cubicBezTo>
                <a:lnTo>
                  <a:pt x="351234" y="261938"/>
                </a:lnTo>
                <a:lnTo>
                  <a:pt x="357188" y="261938"/>
                </a:lnTo>
                <a:cubicBezTo>
                  <a:pt x="370359" y="261938"/>
                  <a:pt x="381000" y="272579"/>
                  <a:pt x="381000" y="285750"/>
                </a:cubicBezTo>
                <a:lnTo>
                  <a:pt x="381000" y="333375"/>
                </a:lnTo>
                <a:cubicBezTo>
                  <a:pt x="381000" y="346546"/>
                  <a:pt x="370359" y="357188"/>
                  <a:pt x="357188" y="357188"/>
                </a:cubicBezTo>
                <a:lnTo>
                  <a:pt x="309563" y="357188"/>
                </a:lnTo>
                <a:cubicBezTo>
                  <a:pt x="296391" y="357188"/>
                  <a:pt x="285750" y="346546"/>
                  <a:pt x="285750" y="333375"/>
                </a:cubicBezTo>
                <a:lnTo>
                  <a:pt x="285750" y="285750"/>
                </a:lnTo>
                <a:cubicBezTo>
                  <a:pt x="285750" y="272579"/>
                  <a:pt x="296391" y="261938"/>
                  <a:pt x="309563" y="261938"/>
                </a:cubicBezTo>
                <a:lnTo>
                  <a:pt x="315516" y="261938"/>
                </a:lnTo>
                <a:lnTo>
                  <a:pt x="315516" y="220266"/>
                </a:lnTo>
                <a:cubicBezTo>
                  <a:pt x="315516" y="210369"/>
                  <a:pt x="307553" y="202406"/>
                  <a:pt x="297656" y="202406"/>
                </a:cubicBezTo>
                <a:lnTo>
                  <a:pt x="208359" y="202406"/>
                </a:lnTo>
                <a:lnTo>
                  <a:pt x="208359" y="261938"/>
                </a:lnTo>
                <a:lnTo>
                  <a:pt x="214313" y="261938"/>
                </a:lnTo>
                <a:cubicBezTo>
                  <a:pt x="227484" y="261938"/>
                  <a:pt x="238125" y="272579"/>
                  <a:pt x="238125" y="285750"/>
                </a:cubicBezTo>
                <a:lnTo>
                  <a:pt x="238125" y="333375"/>
                </a:lnTo>
                <a:cubicBezTo>
                  <a:pt x="238125" y="346546"/>
                  <a:pt x="227484" y="357188"/>
                  <a:pt x="214313" y="357188"/>
                </a:cubicBezTo>
                <a:lnTo>
                  <a:pt x="166688" y="357188"/>
                </a:lnTo>
                <a:cubicBezTo>
                  <a:pt x="153516" y="357188"/>
                  <a:pt x="142875" y="346546"/>
                  <a:pt x="142875" y="333375"/>
                </a:cubicBezTo>
                <a:lnTo>
                  <a:pt x="142875" y="285750"/>
                </a:lnTo>
                <a:cubicBezTo>
                  <a:pt x="142875" y="272579"/>
                  <a:pt x="153516" y="261938"/>
                  <a:pt x="166688" y="261938"/>
                </a:cubicBezTo>
                <a:lnTo>
                  <a:pt x="172641" y="261938"/>
                </a:lnTo>
                <a:lnTo>
                  <a:pt x="172641" y="202406"/>
                </a:lnTo>
                <a:lnTo>
                  <a:pt x="83344" y="202406"/>
                </a:lnTo>
                <a:cubicBezTo>
                  <a:pt x="73447" y="202406"/>
                  <a:pt x="65484" y="210369"/>
                  <a:pt x="65484" y="220266"/>
                </a:cubicBezTo>
                <a:lnTo>
                  <a:pt x="65484" y="261938"/>
                </a:lnTo>
                <a:lnTo>
                  <a:pt x="71438" y="261938"/>
                </a:lnTo>
                <a:cubicBezTo>
                  <a:pt x="84609" y="261938"/>
                  <a:pt x="95250" y="272579"/>
                  <a:pt x="95250" y="285750"/>
                </a:cubicBezTo>
                <a:lnTo>
                  <a:pt x="95250" y="333375"/>
                </a:lnTo>
                <a:cubicBezTo>
                  <a:pt x="95250" y="346546"/>
                  <a:pt x="84609" y="357188"/>
                  <a:pt x="71438" y="357188"/>
                </a:cubicBezTo>
                <a:lnTo>
                  <a:pt x="23812" y="357188"/>
                </a:lnTo>
                <a:cubicBezTo>
                  <a:pt x="10641" y="357188"/>
                  <a:pt x="0" y="346546"/>
                  <a:pt x="0" y="333375"/>
                </a:cubicBezTo>
                <a:lnTo>
                  <a:pt x="0" y="285750"/>
                </a:lnTo>
                <a:cubicBezTo>
                  <a:pt x="0" y="272579"/>
                  <a:pt x="10641" y="261938"/>
                  <a:pt x="23812" y="261938"/>
                </a:cubicBezTo>
                <a:lnTo>
                  <a:pt x="29766" y="261938"/>
                </a:lnTo>
                <a:lnTo>
                  <a:pt x="29766" y="220266"/>
                </a:lnTo>
                <a:cubicBezTo>
                  <a:pt x="29766" y="190649"/>
                  <a:pt x="53727" y="166688"/>
                  <a:pt x="83344" y="166688"/>
                </a:cubicBezTo>
                <a:lnTo>
                  <a:pt x="172641" y="166688"/>
                </a:lnTo>
                <a:lnTo>
                  <a:pt x="172641" y="119063"/>
                </a:lnTo>
                <a:lnTo>
                  <a:pt x="166688" y="119063"/>
                </a:lnTo>
                <a:cubicBezTo>
                  <a:pt x="153516" y="119063"/>
                  <a:pt x="142875" y="108421"/>
                  <a:pt x="142875" y="95250"/>
                </a:cubicBezTo>
                <a:lnTo>
                  <a:pt x="142875" y="47625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8392716" y="3200400"/>
            <a:ext cx="3403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Gerencias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8405416" y="3657600"/>
            <a:ext cx="3378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Replica prácticas de éxito de sedes con menor deserción (Ibagué, Satélite).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96850" y="5130800"/>
            <a:ext cx="117983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dashboard transforma la gestión, pasando de informes manuales y dispersos a un 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57AFFF"/>
                </a:solidFill>
                <a:highlight>
                  <a:srgbClr val="57AFFF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análisis visual, integrado y proactivo </a:t>
            </a:r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53975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Hoja de Ruta: </a:t>
            </a:r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Acciones Inmediatas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155575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457200" y="2365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A76B8"/>
          </a:solidFill>
          <a:ln/>
        </p:spPr>
      </p:sp>
      <p:sp>
        <p:nvSpPr>
          <p:cNvPr id="6" name="Shape 3"/>
          <p:cNvSpPr/>
          <p:nvPr/>
        </p:nvSpPr>
        <p:spPr>
          <a:xfrm>
            <a:off x="590550" y="251777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33350" y="147638"/>
                </a:moveTo>
                <a:cubicBezTo>
                  <a:pt x="172777" y="147638"/>
                  <a:pt x="204787" y="115627"/>
                  <a:pt x="204787" y="76200"/>
                </a:cubicBezTo>
                <a:cubicBezTo>
                  <a:pt x="204787" y="36773"/>
                  <a:pt x="172777" y="4763"/>
                  <a:pt x="133350" y="4763"/>
                </a:cubicBezTo>
                <a:cubicBezTo>
                  <a:pt x="93923" y="4763"/>
                  <a:pt x="61913" y="36773"/>
                  <a:pt x="61912" y="76200"/>
                </a:cubicBezTo>
                <a:cubicBezTo>
                  <a:pt x="61912" y="115627"/>
                  <a:pt x="93923" y="147638"/>
                  <a:pt x="133350" y="147638"/>
                </a:cubicBezTo>
                <a:close/>
                <a:moveTo>
                  <a:pt x="115669" y="180975"/>
                </a:moveTo>
                <a:cubicBezTo>
                  <a:pt x="57031" y="180975"/>
                  <a:pt x="9525" y="228481"/>
                  <a:pt x="9525" y="287119"/>
                </a:cubicBezTo>
                <a:cubicBezTo>
                  <a:pt x="9525" y="296882"/>
                  <a:pt x="17443" y="304800"/>
                  <a:pt x="27206" y="304800"/>
                </a:cubicBezTo>
                <a:lnTo>
                  <a:pt x="176927" y="304800"/>
                </a:lnTo>
                <a:cubicBezTo>
                  <a:pt x="155377" y="279440"/>
                  <a:pt x="142875" y="246757"/>
                  <a:pt x="142875" y="212169"/>
                </a:cubicBezTo>
                <a:lnTo>
                  <a:pt x="142875" y="193655"/>
                </a:lnTo>
                <a:cubicBezTo>
                  <a:pt x="142875" y="189309"/>
                  <a:pt x="143470" y="185023"/>
                  <a:pt x="144601" y="180975"/>
                </a:cubicBezTo>
                <a:lnTo>
                  <a:pt x="115669" y="180975"/>
                </a:lnTo>
                <a:close/>
                <a:moveTo>
                  <a:pt x="265093" y="290810"/>
                </a:moveTo>
                <a:lnTo>
                  <a:pt x="257175" y="294561"/>
                </a:lnTo>
                <a:lnTo>
                  <a:pt x="257175" y="182582"/>
                </a:lnTo>
                <a:lnTo>
                  <a:pt x="314325" y="201632"/>
                </a:lnTo>
                <a:lnTo>
                  <a:pt x="314325" y="213300"/>
                </a:lnTo>
                <a:cubicBezTo>
                  <a:pt x="314325" y="246519"/>
                  <a:pt x="295156" y="276701"/>
                  <a:pt x="265093" y="290870"/>
                </a:cubicBezTo>
                <a:close/>
                <a:moveTo>
                  <a:pt x="251162" y="154484"/>
                </a:moveTo>
                <a:lnTo>
                  <a:pt x="184487" y="176689"/>
                </a:lnTo>
                <a:cubicBezTo>
                  <a:pt x="176689" y="179308"/>
                  <a:pt x="171450" y="186571"/>
                  <a:pt x="171450" y="194786"/>
                </a:cubicBezTo>
                <a:lnTo>
                  <a:pt x="171450" y="213300"/>
                </a:lnTo>
                <a:cubicBezTo>
                  <a:pt x="171450" y="257592"/>
                  <a:pt x="197048" y="297894"/>
                  <a:pt x="237053" y="316706"/>
                </a:cubicBezTo>
                <a:lnTo>
                  <a:pt x="248067" y="321885"/>
                </a:lnTo>
                <a:cubicBezTo>
                  <a:pt x="250924" y="323195"/>
                  <a:pt x="254020" y="323910"/>
                  <a:pt x="257115" y="323910"/>
                </a:cubicBezTo>
                <a:cubicBezTo>
                  <a:pt x="260211" y="323910"/>
                  <a:pt x="263366" y="323195"/>
                  <a:pt x="266164" y="321885"/>
                </a:cubicBezTo>
                <a:lnTo>
                  <a:pt x="277178" y="316706"/>
                </a:lnTo>
                <a:cubicBezTo>
                  <a:pt x="317302" y="297835"/>
                  <a:pt x="342900" y="257532"/>
                  <a:pt x="342900" y="213241"/>
                </a:cubicBezTo>
                <a:lnTo>
                  <a:pt x="342900" y="194727"/>
                </a:lnTo>
                <a:cubicBezTo>
                  <a:pt x="342900" y="186511"/>
                  <a:pt x="337661" y="179249"/>
                  <a:pt x="329863" y="176629"/>
                </a:cubicBezTo>
                <a:lnTo>
                  <a:pt x="263188" y="154424"/>
                </a:lnTo>
                <a:cubicBezTo>
                  <a:pt x="259259" y="153114"/>
                  <a:pt x="255032" y="153114"/>
                  <a:pt x="251162" y="154424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7" name="Text 4"/>
          <p:cNvSpPr/>
          <p:nvPr/>
        </p:nvSpPr>
        <p:spPr>
          <a:xfrm>
            <a:off x="1270000" y="2238375"/>
            <a:ext cx="458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Programa de Retención a 30 Días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70000" y="2593975"/>
            <a:ext cx="455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Enfocar esfuerzos en los primeros días para garantizar la estabilidad del nuevo talento.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155575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6451600" y="236537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11" name="Shape 8"/>
          <p:cNvSpPr/>
          <p:nvPr/>
        </p:nvSpPr>
        <p:spPr>
          <a:xfrm>
            <a:off x="6604000" y="251777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91393" y="40957"/>
                </a:moveTo>
                <a:cubicBezTo>
                  <a:pt x="195917" y="33278"/>
                  <a:pt x="204133" y="28575"/>
                  <a:pt x="213003" y="28575"/>
                </a:cubicBezTo>
                <a:lnTo>
                  <a:pt x="214313" y="28575"/>
                </a:lnTo>
                <a:cubicBezTo>
                  <a:pt x="227469" y="28575"/>
                  <a:pt x="238125" y="39231"/>
                  <a:pt x="238125" y="52388"/>
                </a:cubicBezTo>
                <a:cubicBezTo>
                  <a:pt x="238125" y="65544"/>
                  <a:pt x="227469" y="76200"/>
                  <a:pt x="214313" y="76200"/>
                </a:cubicBezTo>
                <a:lnTo>
                  <a:pt x="170676" y="76200"/>
                </a:lnTo>
                <a:lnTo>
                  <a:pt x="191393" y="40957"/>
                </a:lnTo>
                <a:close/>
                <a:moveTo>
                  <a:pt x="113407" y="40957"/>
                </a:moveTo>
                <a:lnTo>
                  <a:pt x="134124" y="76200"/>
                </a:lnTo>
                <a:lnTo>
                  <a:pt x="90488" y="76200"/>
                </a:lnTo>
                <a:cubicBezTo>
                  <a:pt x="77331" y="76200"/>
                  <a:pt x="66675" y="65544"/>
                  <a:pt x="66675" y="52388"/>
                </a:cubicBezTo>
                <a:cubicBezTo>
                  <a:pt x="66675" y="39231"/>
                  <a:pt x="77331" y="28575"/>
                  <a:pt x="90488" y="28575"/>
                </a:cubicBezTo>
                <a:lnTo>
                  <a:pt x="91797" y="28575"/>
                </a:lnTo>
                <a:cubicBezTo>
                  <a:pt x="100667" y="28575"/>
                  <a:pt x="108942" y="33278"/>
                  <a:pt x="113407" y="40957"/>
                </a:cubicBezTo>
                <a:close/>
                <a:moveTo>
                  <a:pt x="166747" y="26491"/>
                </a:moveTo>
                <a:lnTo>
                  <a:pt x="152400" y="50899"/>
                </a:lnTo>
                <a:lnTo>
                  <a:pt x="138053" y="26491"/>
                </a:lnTo>
                <a:cubicBezTo>
                  <a:pt x="128409" y="10061"/>
                  <a:pt x="110788" y="0"/>
                  <a:pt x="91797" y="0"/>
                </a:cubicBezTo>
                <a:lnTo>
                  <a:pt x="90488" y="0"/>
                </a:lnTo>
                <a:cubicBezTo>
                  <a:pt x="61555" y="0"/>
                  <a:pt x="38100" y="23455"/>
                  <a:pt x="38100" y="52388"/>
                </a:cubicBezTo>
                <a:cubicBezTo>
                  <a:pt x="38100" y="60960"/>
                  <a:pt x="40184" y="69056"/>
                  <a:pt x="43815" y="76200"/>
                </a:cubicBezTo>
                <a:lnTo>
                  <a:pt x="19050" y="76200"/>
                </a:lnTo>
                <a:cubicBezTo>
                  <a:pt x="8513" y="76200"/>
                  <a:pt x="0" y="84713"/>
                  <a:pt x="0" y="95250"/>
                </a:cubicBezTo>
                <a:lnTo>
                  <a:pt x="0" y="114300"/>
                </a:lnTo>
                <a:cubicBezTo>
                  <a:pt x="0" y="124837"/>
                  <a:pt x="8513" y="133350"/>
                  <a:pt x="19050" y="133350"/>
                </a:cubicBezTo>
                <a:lnTo>
                  <a:pt x="285750" y="133350"/>
                </a:lnTo>
                <a:cubicBezTo>
                  <a:pt x="296287" y="133350"/>
                  <a:pt x="304800" y="124837"/>
                  <a:pt x="304800" y="114300"/>
                </a:cubicBezTo>
                <a:lnTo>
                  <a:pt x="304800" y="95250"/>
                </a:lnTo>
                <a:cubicBezTo>
                  <a:pt x="304800" y="84713"/>
                  <a:pt x="296287" y="76200"/>
                  <a:pt x="285750" y="76200"/>
                </a:cubicBezTo>
                <a:lnTo>
                  <a:pt x="260985" y="76200"/>
                </a:lnTo>
                <a:cubicBezTo>
                  <a:pt x="264616" y="69056"/>
                  <a:pt x="266700" y="60960"/>
                  <a:pt x="266700" y="52388"/>
                </a:cubicBezTo>
                <a:cubicBezTo>
                  <a:pt x="266700" y="23455"/>
                  <a:pt x="243245" y="0"/>
                  <a:pt x="214313" y="0"/>
                </a:cubicBezTo>
                <a:lnTo>
                  <a:pt x="213003" y="0"/>
                </a:lnTo>
                <a:cubicBezTo>
                  <a:pt x="194012" y="0"/>
                  <a:pt x="176391" y="10061"/>
                  <a:pt x="166747" y="26432"/>
                </a:cubicBezTo>
                <a:close/>
                <a:moveTo>
                  <a:pt x="285750" y="161925"/>
                </a:moveTo>
                <a:lnTo>
                  <a:pt x="166688" y="161925"/>
                </a:lnTo>
                <a:lnTo>
                  <a:pt x="166688" y="285750"/>
                </a:lnTo>
                <a:lnTo>
                  <a:pt x="247650" y="285750"/>
                </a:lnTo>
                <a:cubicBezTo>
                  <a:pt x="268665" y="285750"/>
                  <a:pt x="285750" y="268665"/>
                  <a:pt x="285750" y="247650"/>
                </a:cubicBezTo>
                <a:lnTo>
                  <a:pt x="285750" y="161925"/>
                </a:lnTo>
                <a:close/>
                <a:moveTo>
                  <a:pt x="138113" y="161925"/>
                </a:moveTo>
                <a:lnTo>
                  <a:pt x="19050" y="161925"/>
                </a:lnTo>
                <a:lnTo>
                  <a:pt x="19050" y="247650"/>
                </a:lnTo>
                <a:cubicBezTo>
                  <a:pt x="19050" y="268665"/>
                  <a:pt x="36135" y="285750"/>
                  <a:pt x="57150" y="285750"/>
                </a:cubicBezTo>
                <a:lnTo>
                  <a:pt x="138113" y="285750"/>
                </a:lnTo>
                <a:lnTo>
                  <a:pt x="138113" y="161925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2" name="Text 9"/>
          <p:cNvSpPr/>
          <p:nvPr/>
        </p:nvSpPr>
        <p:spPr>
          <a:xfrm>
            <a:off x="7264400" y="2238375"/>
            <a:ext cx="458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Incentivos para Edades de Alto Riesgo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264400" y="2593975"/>
            <a:ext cx="455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Diseñar programas de mentoría y beneficios para los creadores de 30 a 39 años.</a:t>
            </a: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254000" y="40894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457200" y="4899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6" name="Shape 13"/>
          <p:cNvSpPr/>
          <p:nvPr/>
        </p:nvSpPr>
        <p:spPr>
          <a:xfrm>
            <a:off x="628650" y="5051425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76200" y="0"/>
                </a:moveTo>
                <a:cubicBezTo>
                  <a:pt x="86737" y="0"/>
                  <a:pt x="95250" y="8513"/>
                  <a:pt x="95250" y="19050"/>
                </a:cubicBezTo>
                <a:lnTo>
                  <a:pt x="95250" y="38100"/>
                </a:lnTo>
                <a:lnTo>
                  <a:pt x="171450" y="38100"/>
                </a:lnTo>
                <a:lnTo>
                  <a:pt x="171450" y="19050"/>
                </a:lnTo>
                <a:cubicBezTo>
                  <a:pt x="171450" y="8513"/>
                  <a:pt x="179963" y="0"/>
                  <a:pt x="190500" y="0"/>
                </a:cubicBezTo>
                <a:cubicBezTo>
                  <a:pt x="201037" y="0"/>
                  <a:pt x="209550" y="8513"/>
                  <a:pt x="209550" y="19050"/>
                </a:cubicBezTo>
                <a:lnTo>
                  <a:pt x="209550" y="38100"/>
                </a:lnTo>
                <a:lnTo>
                  <a:pt x="228600" y="38100"/>
                </a:lnTo>
                <a:cubicBezTo>
                  <a:pt x="249615" y="38100"/>
                  <a:pt x="266700" y="55185"/>
                  <a:pt x="266700" y="76200"/>
                </a:cubicBezTo>
                <a:lnTo>
                  <a:pt x="266700" y="247650"/>
                </a:lnTo>
                <a:cubicBezTo>
                  <a:pt x="266700" y="268665"/>
                  <a:pt x="249615" y="285750"/>
                  <a:pt x="228600" y="285750"/>
                </a:cubicBezTo>
                <a:lnTo>
                  <a:pt x="38100" y="285750"/>
                </a:lnTo>
                <a:cubicBezTo>
                  <a:pt x="17085" y="285750"/>
                  <a:pt x="0" y="268665"/>
                  <a:pt x="0" y="247650"/>
                </a:cubicBezTo>
                <a:lnTo>
                  <a:pt x="0" y="76200"/>
                </a:lnTo>
                <a:cubicBezTo>
                  <a:pt x="0" y="55185"/>
                  <a:pt x="17085" y="38100"/>
                  <a:pt x="38100" y="38100"/>
                </a:cubicBezTo>
                <a:lnTo>
                  <a:pt x="57150" y="38100"/>
                </a:lnTo>
                <a:lnTo>
                  <a:pt x="57150" y="19050"/>
                </a:lnTo>
                <a:cubicBezTo>
                  <a:pt x="57150" y="8513"/>
                  <a:pt x="65663" y="0"/>
                  <a:pt x="76200" y="0"/>
                </a:cubicBezTo>
                <a:close/>
                <a:moveTo>
                  <a:pt x="183594" y="136148"/>
                </a:moveTo>
                <a:cubicBezTo>
                  <a:pt x="187762" y="129480"/>
                  <a:pt x="185738" y="120670"/>
                  <a:pt x="179070" y="116443"/>
                </a:cubicBezTo>
                <a:cubicBezTo>
                  <a:pt x="172402" y="112216"/>
                  <a:pt x="163592" y="114300"/>
                  <a:pt x="159365" y="120967"/>
                </a:cubicBezTo>
                <a:lnTo>
                  <a:pt x="122813" y="179487"/>
                </a:lnTo>
                <a:lnTo>
                  <a:pt x="106740" y="158055"/>
                </a:lnTo>
                <a:cubicBezTo>
                  <a:pt x="101977" y="151745"/>
                  <a:pt x="93047" y="150435"/>
                  <a:pt x="86737" y="155198"/>
                </a:cubicBezTo>
                <a:cubicBezTo>
                  <a:pt x="80427" y="159960"/>
                  <a:pt x="79117" y="168890"/>
                  <a:pt x="83880" y="175200"/>
                </a:cubicBezTo>
                <a:lnTo>
                  <a:pt x="112455" y="213300"/>
                </a:lnTo>
                <a:cubicBezTo>
                  <a:pt x="115252" y="217051"/>
                  <a:pt x="119777" y="219194"/>
                  <a:pt x="124480" y="219015"/>
                </a:cubicBezTo>
                <a:cubicBezTo>
                  <a:pt x="129183" y="218837"/>
                  <a:pt x="133469" y="216337"/>
                  <a:pt x="135969" y="212288"/>
                </a:cubicBezTo>
                <a:lnTo>
                  <a:pt x="183594" y="136088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1270000" y="4772025"/>
            <a:ext cx="458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Estandarización de Datos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270000" y="5127625"/>
            <a:ext cx="455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Mejorar la calidad de la fuente (Neum) con formatos de fecha consistentes.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6248400" y="4089400"/>
            <a:ext cx="5689600" cy="2235200"/>
          </a:xfrm>
          <a:custGeom>
            <a:avLst/>
            <a:gdLst/>
            <a:ahLst/>
            <a:cxnLst/>
            <a:rect l="l" t="t" r="r" b="b"/>
            <a:pathLst>
              <a:path w="5689600" h="2235200">
                <a:moveTo>
                  <a:pt x="101590" y="0"/>
                </a:moveTo>
                <a:lnTo>
                  <a:pt x="5588010" y="0"/>
                </a:lnTo>
                <a:cubicBezTo>
                  <a:pt x="5644117" y="0"/>
                  <a:pt x="5689600" y="45483"/>
                  <a:pt x="5689600" y="101590"/>
                </a:cubicBezTo>
                <a:lnTo>
                  <a:pt x="5689600" y="2133610"/>
                </a:lnTo>
                <a:cubicBezTo>
                  <a:pt x="5689600" y="2189717"/>
                  <a:pt x="5644117" y="2235200"/>
                  <a:pt x="55880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20" name="Shape 17"/>
          <p:cNvSpPr/>
          <p:nvPr/>
        </p:nvSpPr>
        <p:spPr>
          <a:xfrm>
            <a:off x="6451600" y="4899025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21" name="Shape 18"/>
          <p:cNvSpPr/>
          <p:nvPr/>
        </p:nvSpPr>
        <p:spPr>
          <a:xfrm>
            <a:off x="6623050" y="5051425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133350" y="0"/>
                </a:moveTo>
                <a:cubicBezTo>
                  <a:pt x="122813" y="0"/>
                  <a:pt x="114300" y="8513"/>
                  <a:pt x="114300" y="19050"/>
                </a:cubicBezTo>
                <a:lnTo>
                  <a:pt x="114300" y="20955"/>
                </a:lnTo>
                <a:cubicBezTo>
                  <a:pt x="70842" y="29766"/>
                  <a:pt x="38100" y="68223"/>
                  <a:pt x="38100" y="114300"/>
                </a:cubicBezTo>
                <a:lnTo>
                  <a:pt x="38100" y="127218"/>
                </a:lnTo>
                <a:cubicBezTo>
                  <a:pt x="38100" y="155853"/>
                  <a:pt x="28337" y="183654"/>
                  <a:pt x="10478" y="206038"/>
                </a:cubicBezTo>
                <a:lnTo>
                  <a:pt x="4643" y="213300"/>
                </a:lnTo>
                <a:cubicBezTo>
                  <a:pt x="1607" y="217051"/>
                  <a:pt x="0" y="221694"/>
                  <a:pt x="0" y="226516"/>
                </a:cubicBezTo>
                <a:cubicBezTo>
                  <a:pt x="0" y="238185"/>
                  <a:pt x="9465" y="247650"/>
                  <a:pt x="21134" y="247650"/>
                </a:cubicBezTo>
                <a:lnTo>
                  <a:pt x="245507" y="247650"/>
                </a:lnTo>
                <a:cubicBezTo>
                  <a:pt x="257175" y="247650"/>
                  <a:pt x="266640" y="238185"/>
                  <a:pt x="266640" y="226516"/>
                </a:cubicBezTo>
                <a:cubicBezTo>
                  <a:pt x="266640" y="221694"/>
                  <a:pt x="265033" y="217051"/>
                  <a:pt x="261997" y="213300"/>
                </a:cubicBezTo>
                <a:lnTo>
                  <a:pt x="256163" y="206038"/>
                </a:lnTo>
                <a:cubicBezTo>
                  <a:pt x="238363" y="183654"/>
                  <a:pt x="228600" y="155853"/>
                  <a:pt x="228600" y="127218"/>
                </a:cubicBezTo>
                <a:lnTo>
                  <a:pt x="228600" y="114300"/>
                </a:lnTo>
                <a:cubicBezTo>
                  <a:pt x="228600" y="68223"/>
                  <a:pt x="195858" y="29766"/>
                  <a:pt x="152400" y="20955"/>
                </a:cubicBezTo>
                <a:lnTo>
                  <a:pt x="152400" y="19050"/>
                </a:lnTo>
                <a:cubicBezTo>
                  <a:pt x="152400" y="8513"/>
                  <a:pt x="143887" y="0"/>
                  <a:pt x="133350" y="0"/>
                </a:cubicBezTo>
                <a:close/>
                <a:moveTo>
                  <a:pt x="96441" y="276225"/>
                </a:moveTo>
                <a:cubicBezTo>
                  <a:pt x="100667" y="292656"/>
                  <a:pt x="115610" y="304800"/>
                  <a:pt x="133350" y="304800"/>
                </a:cubicBezTo>
                <a:cubicBezTo>
                  <a:pt x="151090" y="304800"/>
                  <a:pt x="166033" y="292656"/>
                  <a:pt x="170259" y="276225"/>
                </a:cubicBezTo>
                <a:lnTo>
                  <a:pt x="96441" y="276225"/>
                </a:lnTo>
                <a:close/>
              </a:path>
            </a:pathLst>
          </a:custGeom>
          <a:solidFill>
            <a:srgbClr val="3A76B8"/>
          </a:solidFill>
          <a:ln/>
        </p:spPr>
      </p:sp>
      <p:sp>
        <p:nvSpPr>
          <p:cNvPr id="22" name="Text 19"/>
          <p:cNvSpPr/>
          <p:nvPr/>
        </p:nvSpPr>
        <p:spPr>
          <a:xfrm>
            <a:off x="7264400" y="4772025"/>
            <a:ext cx="4584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Alertas Automáticas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7264400" y="5127625"/>
            <a:ext cx="455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Configurar notificaciones para patrones de riesgo (baja facturación, pocas quincenas).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9848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914400"/>
            <a:ext cx="4902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 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>
                    <a:alpha val="60000"/>
                  </a:srgbClr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Reactivo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 a 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Predictivo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133600"/>
            <a:ext cx="47879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proyecto demostró que unificar y visualizar datos permite anticipar la deserción, focalizar recursos y estabilizar ingresos.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505200"/>
            <a:ext cx="4673600" cy="2438400"/>
          </a:xfrm>
          <a:custGeom>
            <a:avLst/>
            <a:gdLst/>
            <a:ahLst/>
            <a:cxnLst/>
            <a:rect l="l" t="t" r="r" b="b"/>
            <a:pathLst>
              <a:path w="4673600" h="2438400">
                <a:moveTo>
                  <a:pt x="101608" y="0"/>
                </a:moveTo>
                <a:lnTo>
                  <a:pt x="4571992" y="0"/>
                </a:lnTo>
                <a:cubicBezTo>
                  <a:pt x="4628108" y="0"/>
                  <a:pt x="4673600" y="45492"/>
                  <a:pt x="4673600" y="101608"/>
                </a:cubicBezTo>
                <a:lnTo>
                  <a:pt x="4673600" y="2336792"/>
                </a:lnTo>
                <a:cubicBezTo>
                  <a:pt x="4673600" y="2392908"/>
                  <a:pt x="4628108" y="2438400"/>
                  <a:pt x="4571992" y="2438400"/>
                </a:cubicBezTo>
                <a:lnTo>
                  <a:pt x="101608" y="2438400"/>
                </a:lnTo>
                <a:cubicBezTo>
                  <a:pt x="45492" y="2438400"/>
                  <a:pt x="0" y="2392908"/>
                  <a:pt x="0" y="233679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57200" y="3708400"/>
            <a:ext cx="43942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Próxima Meta: La Gestión Predictiva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7200" y="4521200"/>
            <a:ext cx="43688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Escalar el modelo y automatizar alertas para convertir la intuición en una ciencia de datos, donde cada decisión se base en insights anticipatorios.</a:t>
            </a:r>
            <a:endParaRPr lang="en-US" sz="1600" dirty="0"/>
          </a:p>
        </p:txBody>
      </p:sp>
      <p:pic>
        <p:nvPicPr>
          <p:cNvPr id="8" name="Image 1" descr="https://kimi-web-img.moonshot.cn/img/thumbs.dreamstime.com/24a2ed5c374412d307272369be98b26eeee644b4.jpg">    </p:cNvPr>
          <p:cNvPicPr>
            <a:picLocks noChangeAspect="1"/>
          </p:cNvPicPr>
          <p:nvPr/>
        </p:nvPicPr>
        <p:blipFill>
          <a:blip r:embed="rId2"/>
          <a:srcRect l="3807" r="3807" t="0" b="0"/>
          <a:stretch/>
        </p:blipFill>
        <p:spPr>
          <a:xfrm>
            <a:off x="5334000" y="1047750"/>
            <a:ext cx="6604000" cy="4762500"/>
          </a:xfrm>
          <a:prstGeom prst="roundRect">
            <a:avLst>
              <a:gd name="adj" fmla="val 32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91820" y="2417445"/>
            <a:ext cx="7571740" cy="14922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/>
          <a:lstStyle/>
          <a:p>
            <a:pPr>
              <a:lnSpc>
                <a:spcPct val="90000"/>
              </a:lnSpc>
            </a:pPr>
            <a:r>
              <a:rPr lang="en-US" sz="9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2g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-16042" y="-5184"/>
            <a:ext cx="12203363" cy="687102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949027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1037028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1125028" y="6072610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213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301029" y="6176992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 flipH="1">
            <a:off x="11601221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1601221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flipH="1">
            <a:off x="11473046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1473046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flipH="1">
            <a:off x="11342032" y="672670"/>
            <a:ext cx="77797" cy="72000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342032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 flipH="1">
            <a:off x="11211018" y="672670"/>
            <a:ext cx="77797" cy="72000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211018" y="672670"/>
            <a:ext cx="77797" cy="720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6" name="Image 1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6371" y="1406668"/>
            <a:ext cx="723900" cy="1181100"/>
          </a:xfrm>
          <a:prstGeom prst="rect">
            <a:avLst/>
          </a:prstGeom>
        </p:spPr>
      </p:pic>
      <p:pic>
        <p:nvPicPr>
          <p:cNvPr id="17" name="Image 2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6371" y="2281312"/>
            <a:ext cx="723900" cy="1181100"/>
          </a:xfrm>
          <a:prstGeom prst="rect">
            <a:avLst/>
          </a:prstGeom>
        </p:spPr>
      </p:pic>
      <p:pic>
        <p:nvPicPr>
          <p:cNvPr id="18" name="Image 3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371" y="3169208"/>
            <a:ext cx="723900" cy="1181100"/>
          </a:xfrm>
          <a:prstGeom prst="rect">
            <a:avLst/>
          </a:prstGeom>
        </p:spPr>
      </p:pic>
      <p:pic>
        <p:nvPicPr>
          <p:cNvPr id="19" name="Image 4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6371" y="4043852"/>
            <a:ext cx="723900" cy="1181100"/>
          </a:xfrm>
          <a:prstGeom prst="rect">
            <a:avLst/>
          </a:prstGeom>
        </p:spPr>
      </p:pic>
      <p:pic>
        <p:nvPicPr>
          <p:cNvPr id="20" name="Image 5" descr="https://kimi-img.moonshot.cn/pub/slides/slides_tmpl/image/25-08-27-20:02:05-d2nf7f98bjvh7rlj05u0.png">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6371" y="4926141"/>
            <a:ext cx="723900" cy="1181100"/>
          </a:xfrm>
          <a:prstGeom prst="rect">
            <a:avLst/>
          </a:prstGeom>
        </p:spPr>
      </p:pic>
      <p:sp>
        <p:nvSpPr>
          <p:cNvPr id="21" name="Text 13"/>
          <p:cNvSpPr/>
          <p:nvPr/>
        </p:nvSpPr>
        <p:spPr>
          <a:xfrm>
            <a:off x="827405" y="568325"/>
            <a:ext cx="4285330" cy="795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00000"/>
              </a:lnSpc>
            </a:pPr>
            <a:r>
              <a:rPr lang="en-US" sz="5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Contenido</a:t>
            </a:r>
            <a:endParaRPr lang="en-US" sz="1600" dirty="0"/>
          </a:p>
        </p:txBody>
      </p:sp>
      <p:pic>
        <p:nvPicPr>
          <p:cNvPr id="22" name="Image 6" descr="https://kimi-img.moonshot.cn/pub/slides/slides_tmpl/image/25-08-27-20:02:05-d2nf7f98bjvh7rlj05tg.png">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304" y="1456073"/>
            <a:ext cx="355600" cy="304800"/>
          </a:xfrm>
          <a:prstGeom prst="rect">
            <a:avLst/>
          </a:prstGeom>
        </p:spPr>
      </p:pic>
      <p:sp>
        <p:nvSpPr>
          <p:cNvPr id="23" name="Text 14"/>
          <p:cNvSpPr/>
          <p:nvPr/>
        </p:nvSpPr>
        <p:spPr>
          <a:xfrm>
            <a:off x="4790075" y="1709633"/>
            <a:ext cx="904934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just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24" name="Text 15"/>
          <p:cNvSpPr/>
          <p:nvPr/>
        </p:nvSpPr>
        <p:spPr>
          <a:xfrm>
            <a:off x="6031149" y="1779473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Problema y Objetivo</a:t>
            </a:r>
            <a:endParaRPr lang="en-US" sz="1600" dirty="0"/>
          </a:p>
        </p:txBody>
      </p:sp>
      <p:sp>
        <p:nvSpPr>
          <p:cNvPr id="25" name="Text 16"/>
          <p:cNvSpPr/>
          <p:nvPr/>
        </p:nvSpPr>
        <p:spPr>
          <a:xfrm>
            <a:off x="4790075" y="2571025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6" name="Text 17"/>
          <p:cNvSpPr/>
          <p:nvPr/>
        </p:nvSpPr>
        <p:spPr>
          <a:xfrm>
            <a:off x="6031149" y="2640865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 y Limpieza</a:t>
            </a:r>
            <a:endParaRPr lang="en-US" sz="1600" dirty="0"/>
          </a:p>
        </p:txBody>
      </p:sp>
      <p:sp>
        <p:nvSpPr>
          <p:cNvPr id="27" name="Text 18"/>
          <p:cNvSpPr/>
          <p:nvPr/>
        </p:nvSpPr>
        <p:spPr>
          <a:xfrm>
            <a:off x="4790075" y="3472173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8" name="Text 19"/>
          <p:cNvSpPr/>
          <p:nvPr/>
        </p:nvSpPr>
        <p:spPr>
          <a:xfrm>
            <a:off x="6031149" y="3542013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Hallazgos Clave</a:t>
            </a:r>
            <a:endParaRPr lang="en-US" sz="1600" dirty="0"/>
          </a:p>
        </p:txBody>
      </p:sp>
      <p:sp>
        <p:nvSpPr>
          <p:cNvPr id="29" name="Text 20"/>
          <p:cNvSpPr/>
          <p:nvPr/>
        </p:nvSpPr>
        <p:spPr>
          <a:xfrm>
            <a:off x="4790075" y="4320312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30" name="Text 21"/>
          <p:cNvSpPr/>
          <p:nvPr/>
        </p:nvSpPr>
        <p:spPr>
          <a:xfrm>
            <a:off x="6031149" y="4390152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Impacto y Próximos Pasos</a:t>
            </a:r>
            <a:endParaRPr lang="en-US" sz="1600" dirty="0"/>
          </a:p>
        </p:txBody>
      </p:sp>
      <p:sp>
        <p:nvSpPr>
          <p:cNvPr id="31" name="Text 22"/>
          <p:cNvSpPr/>
          <p:nvPr/>
        </p:nvSpPr>
        <p:spPr>
          <a:xfrm>
            <a:off x="4790075" y="5202601"/>
            <a:ext cx="957943" cy="7315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2" name="Text 23"/>
          <p:cNvSpPr/>
          <p:nvPr/>
        </p:nvSpPr>
        <p:spPr>
          <a:xfrm>
            <a:off x="6031149" y="5272441"/>
            <a:ext cx="4225547" cy="62532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Cierre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9848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Problema y Objetivo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60400" y="1905000"/>
            <a:ext cx="11506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La informalidad que frena la agencia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60400" y="2616200"/>
            <a:ext cx="86487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Las agencias de contenido digital recogen datos en Neum pero no los analizan; la dispersión impide ver por qué se van los creadores, cuánto facturan y dónde está el riesgo.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660400" y="4114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831850" y="4330700"/>
            <a:ext cx="476250" cy="381000"/>
          </a:xfrm>
          <a:custGeom>
            <a:avLst/>
            <a:gdLst/>
            <a:ahLst/>
            <a:cxnLst/>
            <a:rect l="l" t="t" r="r" b="b"/>
            <a:pathLst>
              <a:path w="476250" h="381000">
                <a:moveTo>
                  <a:pt x="54322" y="-18529"/>
                </a:moveTo>
                <a:cubicBezTo>
                  <a:pt x="47327" y="-25524"/>
                  <a:pt x="36016" y="-25524"/>
                  <a:pt x="29096" y="-18529"/>
                </a:cubicBezTo>
                <a:cubicBezTo>
                  <a:pt x="22175" y="-11534"/>
                  <a:pt x="22101" y="-223"/>
                  <a:pt x="29021" y="6772"/>
                </a:cubicBezTo>
                <a:lnTo>
                  <a:pt x="421928" y="399678"/>
                </a:lnTo>
                <a:cubicBezTo>
                  <a:pt x="428923" y="406673"/>
                  <a:pt x="440234" y="406673"/>
                  <a:pt x="447154" y="399678"/>
                </a:cubicBezTo>
                <a:cubicBezTo>
                  <a:pt x="454075" y="392683"/>
                  <a:pt x="454149" y="381372"/>
                  <a:pt x="447154" y="374452"/>
                </a:cubicBezTo>
                <a:lnTo>
                  <a:pt x="239464" y="166688"/>
                </a:lnTo>
                <a:cubicBezTo>
                  <a:pt x="281583" y="165943"/>
                  <a:pt x="315516" y="131564"/>
                  <a:pt x="315516" y="89297"/>
                </a:cubicBezTo>
                <a:cubicBezTo>
                  <a:pt x="315516" y="46583"/>
                  <a:pt x="280839" y="11906"/>
                  <a:pt x="238125" y="11906"/>
                </a:cubicBezTo>
                <a:cubicBezTo>
                  <a:pt x="195858" y="11906"/>
                  <a:pt x="161479" y="45839"/>
                  <a:pt x="160734" y="87957"/>
                </a:cubicBezTo>
                <a:lnTo>
                  <a:pt x="54322" y="-18529"/>
                </a:lnTo>
                <a:close/>
                <a:moveTo>
                  <a:pt x="381000" y="214313"/>
                </a:moveTo>
                <a:cubicBezTo>
                  <a:pt x="368201" y="214313"/>
                  <a:pt x="355922" y="216843"/>
                  <a:pt x="344760" y="221456"/>
                </a:cubicBezTo>
                <a:lnTo>
                  <a:pt x="471264" y="347960"/>
                </a:lnTo>
                <a:cubicBezTo>
                  <a:pt x="474390" y="343942"/>
                  <a:pt x="476250" y="338882"/>
                  <a:pt x="476250" y="333375"/>
                </a:cubicBezTo>
                <a:lnTo>
                  <a:pt x="476250" y="309563"/>
                </a:lnTo>
                <a:cubicBezTo>
                  <a:pt x="476250" y="256952"/>
                  <a:pt x="433611" y="214313"/>
                  <a:pt x="381000" y="214313"/>
                </a:cubicBezTo>
                <a:close/>
                <a:moveTo>
                  <a:pt x="44574" y="72703"/>
                </a:moveTo>
                <a:cubicBezTo>
                  <a:pt x="28575" y="82004"/>
                  <a:pt x="17859" y="99268"/>
                  <a:pt x="17859" y="119063"/>
                </a:cubicBezTo>
                <a:cubicBezTo>
                  <a:pt x="17859" y="148679"/>
                  <a:pt x="41821" y="172641"/>
                  <a:pt x="71438" y="172641"/>
                </a:cubicBezTo>
                <a:cubicBezTo>
                  <a:pt x="91232" y="172641"/>
                  <a:pt x="108496" y="161925"/>
                  <a:pt x="117797" y="145926"/>
                </a:cubicBezTo>
                <a:lnTo>
                  <a:pt x="44574" y="72703"/>
                </a:lnTo>
                <a:close/>
                <a:moveTo>
                  <a:pt x="186184" y="214313"/>
                </a:moveTo>
                <a:cubicBezTo>
                  <a:pt x="146447" y="233586"/>
                  <a:pt x="119063" y="274365"/>
                  <a:pt x="119063" y="321469"/>
                </a:cubicBezTo>
                <a:lnTo>
                  <a:pt x="119063" y="333375"/>
                </a:lnTo>
                <a:cubicBezTo>
                  <a:pt x="119063" y="346546"/>
                  <a:pt x="129704" y="357188"/>
                  <a:pt x="142875" y="357188"/>
                </a:cubicBezTo>
                <a:lnTo>
                  <a:pt x="329059" y="357188"/>
                </a:lnTo>
                <a:lnTo>
                  <a:pt x="186184" y="214313"/>
                </a:lnTo>
                <a:close/>
                <a:moveTo>
                  <a:pt x="95250" y="214313"/>
                </a:moveTo>
                <a:cubicBezTo>
                  <a:pt x="42639" y="214313"/>
                  <a:pt x="0" y="256952"/>
                  <a:pt x="0" y="309563"/>
                </a:cubicBezTo>
                <a:lnTo>
                  <a:pt x="0" y="333375"/>
                </a:lnTo>
                <a:cubicBezTo>
                  <a:pt x="0" y="346546"/>
                  <a:pt x="10641" y="357188"/>
                  <a:pt x="23812" y="357188"/>
                </a:cubicBezTo>
                <a:lnTo>
                  <a:pt x="88329" y="357188"/>
                </a:lnTo>
                <a:cubicBezTo>
                  <a:pt x="85130" y="349895"/>
                  <a:pt x="83344" y="341858"/>
                  <a:pt x="83344" y="333375"/>
                </a:cubicBezTo>
                <a:lnTo>
                  <a:pt x="83344" y="321469"/>
                </a:lnTo>
                <a:cubicBezTo>
                  <a:pt x="83344" y="281880"/>
                  <a:pt x="98227" y="245715"/>
                  <a:pt x="122709" y="218331"/>
                </a:cubicBezTo>
                <a:cubicBezTo>
                  <a:pt x="114002" y="215726"/>
                  <a:pt x="104775" y="214313"/>
                  <a:pt x="95250" y="214313"/>
                </a:cubicBezTo>
                <a:close/>
                <a:moveTo>
                  <a:pt x="458391" y="119063"/>
                </a:moveTo>
                <a:cubicBezTo>
                  <a:pt x="458391" y="89492"/>
                  <a:pt x="434383" y="65484"/>
                  <a:pt x="404813" y="65484"/>
                </a:cubicBezTo>
                <a:cubicBezTo>
                  <a:pt x="375242" y="65484"/>
                  <a:pt x="351234" y="89492"/>
                  <a:pt x="351234" y="119063"/>
                </a:cubicBezTo>
                <a:cubicBezTo>
                  <a:pt x="351234" y="148633"/>
                  <a:pt x="375242" y="172641"/>
                  <a:pt x="404813" y="172641"/>
                </a:cubicBezTo>
                <a:cubicBezTo>
                  <a:pt x="434383" y="172641"/>
                  <a:pt x="458391" y="148633"/>
                  <a:pt x="458391" y="119063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1676400" y="4089400"/>
            <a:ext cx="1930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Deserción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676400" y="4445000"/>
            <a:ext cx="1892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Patrones de abandono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invisibles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85431" y="4114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4352131" y="43307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47625"/>
                </a:moveTo>
                <a:cubicBezTo>
                  <a:pt x="0" y="21357"/>
                  <a:pt x="21357" y="0"/>
                  <a:pt x="47625" y="0"/>
                </a:cubicBezTo>
                <a:lnTo>
                  <a:pt x="158874" y="0"/>
                </a:lnTo>
                <a:cubicBezTo>
                  <a:pt x="171524" y="0"/>
                  <a:pt x="183654" y="4986"/>
                  <a:pt x="192584" y="13915"/>
                </a:cubicBezTo>
                <a:lnTo>
                  <a:pt x="271835" y="93241"/>
                </a:lnTo>
                <a:cubicBezTo>
                  <a:pt x="280764" y="102171"/>
                  <a:pt x="285750" y="114300"/>
                  <a:pt x="285750" y="126950"/>
                </a:cubicBezTo>
                <a:lnTo>
                  <a:pt x="285750" y="333375"/>
                </a:lnTo>
                <a:cubicBezTo>
                  <a:pt x="285750" y="359643"/>
                  <a:pt x="264393" y="381000"/>
                  <a:pt x="238125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47625"/>
                </a:lnTo>
                <a:close/>
                <a:moveTo>
                  <a:pt x="154781" y="43532"/>
                </a:moveTo>
                <a:lnTo>
                  <a:pt x="154781" y="113109"/>
                </a:lnTo>
                <a:cubicBezTo>
                  <a:pt x="154781" y="123006"/>
                  <a:pt x="162744" y="130969"/>
                  <a:pt x="172641" y="130969"/>
                </a:cubicBezTo>
                <a:lnTo>
                  <a:pt x="242218" y="130969"/>
                </a:lnTo>
                <a:lnTo>
                  <a:pt x="154781" y="43532"/>
                </a:lnTo>
                <a:close/>
                <a:moveTo>
                  <a:pt x="47625" y="65484"/>
                </a:moveTo>
                <a:cubicBezTo>
                  <a:pt x="47625" y="75381"/>
                  <a:pt x="55587" y="83344"/>
                  <a:pt x="65484" y="83344"/>
                </a:cubicBezTo>
                <a:lnTo>
                  <a:pt x="101203" y="83344"/>
                </a:lnTo>
                <a:cubicBezTo>
                  <a:pt x="111100" y="83344"/>
                  <a:pt x="119063" y="75381"/>
                  <a:pt x="119063" y="65484"/>
                </a:cubicBezTo>
                <a:cubicBezTo>
                  <a:pt x="119063" y="55587"/>
                  <a:pt x="111100" y="47625"/>
                  <a:pt x="101203" y="47625"/>
                </a:cubicBezTo>
                <a:lnTo>
                  <a:pt x="65484" y="47625"/>
                </a:lnTo>
                <a:cubicBezTo>
                  <a:pt x="55587" y="47625"/>
                  <a:pt x="47625" y="55587"/>
                  <a:pt x="47625" y="65484"/>
                </a:cubicBezTo>
                <a:close/>
                <a:moveTo>
                  <a:pt x="47625" y="136922"/>
                </a:moveTo>
                <a:cubicBezTo>
                  <a:pt x="47625" y="146819"/>
                  <a:pt x="55587" y="154781"/>
                  <a:pt x="65484" y="154781"/>
                </a:cubicBezTo>
                <a:lnTo>
                  <a:pt x="101203" y="154781"/>
                </a:lnTo>
                <a:cubicBezTo>
                  <a:pt x="111100" y="154781"/>
                  <a:pt x="119063" y="146819"/>
                  <a:pt x="119063" y="136922"/>
                </a:cubicBezTo>
                <a:cubicBezTo>
                  <a:pt x="119063" y="127025"/>
                  <a:pt x="111100" y="119063"/>
                  <a:pt x="101203" y="119063"/>
                </a:cubicBezTo>
                <a:lnTo>
                  <a:pt x="65484" y="119063"/>
                </a:lnTo>
                <a:cubicBezTo>
                  <a:pt x="55587" y="119063"/>
                  <a:pt x="47625" y="127025"/>
                  <a:pt x="47625" y="136922"/>
                </a:cubicBezTo>
                <a:close/>
                <a:moveTo>
                  <a:pt x="130969" y="193477"/>
                </a:moveTo>
                <a:lnTo>
                  <a:pt x="130969" y="196453"/>
                </a:lnTo>
                <a:cubicBezTo>
                  <a:pt x="109537" y="196676"/>
                  <a:pt x="92273" y="214089"/>
                  <a:pt x="92273" y="235521"/>
                </a:cubicBezTo>
                <a:cubicBezTo>
                  <a:pt x="92273" y="254645"/>
                  <a:pt x="106040" y="270942"/>
                  <a:pt x="124941" y="274067"/>
                </a:cubicBezTo>
                <a:lnTo>
                  <a:pt x="155972" y="279276"/>
                </a:lnTo>
                <a:cubicBezTo>
                  <a:pt x="160437" y="280020"/>
                  <a:pt x="163711" y="283890"/>
                  <a:pt x="163711" y="288429"/>
                </a:cubicBezTo>
                <a:cubicBezTo>
                  <a:pt x="163711" y="293563"/>
                  <a:pt x="159544" y="297731"/>
                  <a:pt x="154409" y="297731"/>
                </a:cubicBezTo>
                <a:lnTo>
                  <a:pt x="113109" y="297656"/>
                </a:lnTo>
                <a:cubicBezTo>
                  <a:pt x="104924" y="297656"/>
                  <a:pt x="98227" y="304354"/>
                  <a:pt x="98227" y="312539"/>
                </a:cubicBezTo>
                <a:cubicBezTo>
                  <a:pt x="98227" y="320725"/>
                  <a:pt x="104924" y="327422"/>
                  <a:pt x="113109" y="327422"/>
                </a:cubicBezTo>
                <a:lnTo>
                  <a:pt x="130969" y="327422"/>
                </a:lnTo>
                <a:lnTo>
                  <a:pt x="130969" y="330398"/>
                </a:lnTo>
                <a:cubicBezTo>
                  <a:pt x="130969" y="338584"/>
                  <a:pt x="137666" y="345281"/>
                  <a:pt x="145852" y="345281"/>
                </a:cubicBezTo>
                <a:cubicBezTo>
                  <a:pt x="154037" y="345281"/>
                  <a:pt x="160734" y="338584"/>
                  <a:pt x="160734" y="330398"/>
                </a:cubicBezTo>
                <a:lnTo>
                  <a:pt x="160734" y="326901"/>
                </a:lnTo>
                <a:cubicBezTo>
                  <a:pt x="179338" y="323850"/>
                  <a:pt x="193477" y="307777"/>
                  <a:pt x="193477" y="288354"/>
                </a:cubicBezTo>
                <a:cubicBezTo>
                  <a:pt x="193477" y="269230"/>
                  <a:pt x="179710" y="252933"/>
                  <a:pt x="160809" y="249808"/>
                </a:cubicBezTo>
                <a:lnTo>
                  <a:pt x="129778" y="244599"/>
                </a:lnTo>
                <a:cubicBezTo>
                  <a:pt x="125313" y="243855"/>
                  <a:pt x="122039" y="239985"/>
                  <a:pt x="122039" y="235446"/>
                </a:cubicBezTo>
                <a:cubicBezTo>
                  <a:pt x="122039" y="230312"/>
                  <a:pt x="126206" y="226144"/>
                  <a:pt x="131341" y="226144"/>
                </a:cubicBezTo>
                <a:lnTo>
                  <a:pt x="166687" y="226144"/>
                </a:lnTo>
                <a:cubicBezTo>
                  <a:pt x="174873" y="226144"/>
                  <a:pt x="181570" y="219447"/>
                  <a:pt x="181570" y="211262"/>
                </a:cubicBezTo>
                <a:cubicBezTo>
                  <a:pt x="181570" y="203076"/>
                  <a:pt x="174873" y="196379"/>
                  <a:pt x="166687" y="196379"/>
                </a:cubicBezTo>
                <a:lnTo>
                  <a:pt x="160734" y="196379"/>
                </a:lnTo>
                <a:lnTo>
                  <a:pt x="160734" y="193402"/>
                </a:lnTo>
                <a:cubicBezTo>
                  <a:pt x="160734" y="185217"/>
                  <a:pt x="154037" y="178519"/>
                  <a:pt x="145852" y="178519"/>
                </a:cubicBezTo>
                <a:cubicBezTo>
                  <a:pt x="137666" y="178519"/>
                  <a:pt x="130969" y="185217"/>
                  <a:pt x="130969" y="193402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5101431" y="4089400"/>
            <a:ext cx="1765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Facturación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101431" y="4445000"/>
            <a:ext cx="1727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Ingresos estancados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sin diagnóstico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51911" y="41148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7547173" y="43307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381298" y="178594"/>
                </a:moveTo>
                <a:lnTo>
                  <a:pt x="250329" y="178594"/>
                </a:lnTo>
                <a:cubicBezTo>
                  <a:pt x="237158" y="178594"/>
                  <a:pt x="226516" y="167953"/>
                  <a:pt x="226516" y="154781"/>
                </a:cubicBezTo>
                <a:lnTo>
                  <a:pt x="226516" y="23812"/>
                </a:lnTo>
                <a:cubicBezTo>
                  <a:pt x="226516" y="10641"/>
                  <a:pt x="237232" y="-149"/>
                  <a:pt x="250254" y="1563"/>
                </a:cubicBezTo>
                <a:cubicBezTo>
                  <a:pt x="329878" y="12129"/>
                  <a:pt x="392981" y="75233"/>
                  <a:pt x="403547" y="154856"/>
                </a:cubicBezTo>
                <a:cubicBezTo>
                  <a:pt x="405259" y="167878"/>
                  <a:pt x="394469" y="178594"/>
                  <a:pt x="381298" y="178594"/>
                </a:cubicBezTo>
                <a:close/>
                <a:moveTo>
                  <a:pt x="165646" y="27682"/>
                </a:moveTo>
                <a:cubicBezTo>
                  <a:pt x="179115" y="24854"/>
                  <a:pt x="190798" y="35868"/>
                  <a:pt x="190798" y="49634"/>
                </a:cubicBezTo>
                <a:lnTo>
                  <a:pt x="190798" y="196453"/>
                </a:lnTo>
                <a:cubicBezTo>
                  <a:pt x="190798" y="200620"/>
                  <a:pt x="192286" y="204639"/>
                  <a:pt x="194890" y="207838"/>
                </a:cubicBezTo>
                <a:lnTo>
                  <a:pt x="293191" y="326454"/>
                </a:lnTo>
                <a:cubicBezTo>
                  <a:pt x="301898" y="336947"/>
                  <a:pt x="300038" y="352797"/>
                  <a:pt x="288057" y="359271"/>
                </a:cubicBezTo>
                <a:cubicBezTo>
                  <a:pt x="262682" y="373112"/>
                  <a:pt x="233586" y="381000"/>
                  <a:pt x="202704" y="381000"/>
                </a:cubicBezTo>
                <a:cubicBezTo>
                  <a:pt x="104105" y="381000"/>
                  <a:pt x="24110" y="301005"/>
                  <a:pt x="24110" y="202406"/>
                </a:cubicBezTo>
                <a:cubicBezTo>
                  <a:pt x="24110" y="116458"/>
                  <a:pt x="84758" y="44723"/>
                  <a:pt x="165646" y="27682"/>
                </a:cubicBezTo>
                <a:close/>
                <a:moveTo>
                  <a:pt x="355550" y="214313"/>
                </a:moveTo>
                <a:lnTo>
                  <a:pt x="403175" y="214313"/>
                </a:lnTo>
                <a:cubicBezTo>
                  <a:pt x="416942" y="214313"/>
                  <a:pt x="427955" y="225996"/>
                  <a:pt x="425128" y="239464"/>
                </a:cubicBezTo>
                <a:cubicBezTo>
                  <a:pt x="417537" y="275481"/>
                  <a:pt x="399083" y="307479"/>
                  <a:pt x="373335" y="331887"/>
                </a:cubicBezTo>
                <a:cubicBezTo>
                  <a:pt x="364182" y="340593"/>
                  <a:pt x="349821" y="338733"/>
                  <a:pt x="341784" y="328985"/>
                </a:cubicBezTo>
                <a:lnTo>
                  <a:pt x="278978" y="253305"/>
                </a:lnTo>
                <a:cubicBezTo>
                  <a:pt x="266105" y="237753"/>
                  <a:pt x="277192" y="214313"/>
                  <a:pt x="297284" y="214313"/>
                </a:cubicBezTo>
                <a:lnTo>
                  <a:pt x="355476" y="214313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8367911" y="4089400"/>
            <a:ext cx="1701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Gestión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367911" y="4445000"/>
            <a:ext cx="1663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Análisis reactivo</a:t>
            </a:r>
            <a:endParaRPr lang="en-US" sz="1600" dirty="0"/>
          </a:p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 decisiones tardías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016000"/>
            <a:ext cx="56642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Objetivo: </a:t>
            </a:r>
            <a:pPr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ver para retener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235200"/>
            <a:ext cx="55499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Crear un dashboard en Google Colab que integre variables clave para pasar de reaccionar a anticipar la deserción.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606800"/>
            <a:ext cx="5435600" cy="609600"/>
          </a:xfrm>
          <a:custGeom>
            <a:avLst/>
            <a:gdLst/>
            <a:ahLst/>
            <a:cxnLst/>
            <a:rect l="l" t="t" r="r" b="b"/>
            <a:pathLst>
              <a:path w="5435600" h="609600">
                <a:moveTo>
                  <a:pt x="101602" y="0"/>
                </a:moveTo>
                <a:lnTo>
                  <a:pt x="5333998" y="0"/>
                </a:lnTo>
                <a:cubicBezTo>
                  <a:pt x="5390111" y="0"/>
                  <a:pt x="5435600" y="45489"/>
                  <a:pt x="5435600" y="101602"/>
                </a:cubicBezTo>
                <a:lnTo>
                  <a:pt x="5435600" y="507998"/>
                </a:lnTo>
                <a:cubicBezTo>
                  <a:pt x="5435600" y="564111"/>
                  <a:pt x="5390111" y="609600"/>
                  <a:pt x="5333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444500" y="37592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7" name="Text 4"/>
          <p:cNvSpPr/>
          <p:nvPr/>
        </p:nvSpPr>
        <p:spPr>
          <a:xfrm>
            <a:off x="939800" y="3759200"/>
            <a:ext cx="1917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Análisis Predictivo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254000" y="4419600"/>
            <a:ext cx="5435600" cy="609600"/>
          </a:xfrm>
          <a:custGeom>
            <a:avLst/>
            <a:gdLst/>
            <a:ahLst/>
            <a:cxnLst/>
            <a:rect l="l" t="t" r="r" b="b"/>
            <a:pathLst>
              <a:path w="5435600" h="609600">
                <a:moveTo>
                  <a:pt x="101602" y="0"/>
                </a:moveTo>
                <a:lnTo>
                  <a:pt x="5333998" y="0"/>
                </a:lnTo>
                <a:cubicBezTo>
                  <a:pt x="5390111" y="0"/>
                  <a:pt x="5435600" y="45489"/>
                  <a:pt x="5435600" y="101602"/>
                </a:cubicBezTo>
                <a:lnTo>
                  <a:pt x="5435600" y="507998"/>
                </a:lnTo>
                <a:cubicBezTo>
                  <a:pt x="5435600" y="564111"/>
                  <a:pt x="5390111" y="609600"/>
                  <a:pt x="5333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444500" y="4572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66700" y="152400"/>
                </a:moveTo>
                <a:cubicBezTo>
                  <a:pt x="266700" y="89316"/>
                  <a:pt x="215484" y="38100"/>
                  <a:pt x="152400" y="38100"/>
                </a:cubicBezTo>
                <a:cubicBezTo>
                  <a:pt x="89316" y="38100"/>
                  <a:pt x="38100" y="89316"/>
                  <a:pt x="38100" y="152400"/>
                </a:cubicBezTo>
                <a:cubicBezTo>
                  <a:pt x="38100" y="215484"/>
                  <a:pt x="89316" y="266700"/>
                  <a:pt x="152400" y="266700"/>
                </a:cubicBezTo>
                <a:cubicBezTo>
                  <a:pt x="215484" y="266700"/>
                  <a:pt x="266700" y="215484"/>
                  <a:pt x="266700" y="152400"/>
                </a:cubicBezTo>
                <a:close/>
                <a:moveTo>
                  <a:pt x="0" y="152400"/>
                </a:moveTo>
                <a:cubicBezTo>
                  <a:pt x="0" y="68288"/>
                  <a:pt x="68288" y="0"/>
                  <a:pt x="152400" y="0"/>
                </a:cubicBez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lose/>
                <a:moveTo>
                  <a:pt x="152400" y="200025"/>
                </a:moveTo>
                <a:cubicBezTo>
                  <a:pt x="178685" y="200025"/>
                  <a:pt x="200025" y="178685"/>
                  <a:pt x="200025" y="152400"/>
                </a:cubicBezTo>
                <a:cubicBezTo>
                  <a:pt x="200025" y="126115"/>
                  <a:pt x="178685" y="104775"/>
                  <a:pt x="152400" y="104775"/>
                </a:cubicBezTo>
                <a:cubicBezTo>
                  <a:pt x="126115" y="104775"/>
                  <a:pt x="104775" y="126115"/>
                  <a:pt x="104775" y="152400"/>
                </a:cubicBezTo>
                <a:cubicBezTo>
                  <a:pt x="104775" y="178685"/>
                  <a:pt x="126115" y="200025"/>
                  <a:pt x="152400" y="200025"/>
                </a:cubicBezTo>
                <a:close/>
                <a:moveTo>
                  <a:pt x="152400" y="66675"/>
                </a:moveTo>
                <a:cubicBezTo>
                  <a:pt x="199713" y="66675"/>
                  <a:pt x="238125" y="105087"/>
                  <a:pt x="238125" y="152400"/>
                </a:cubicBezTo>
                <a:cubicBezTo>
                  <a:pt x="238125" y="199713"/>
                  <a:pt x="199713" y="238125"/>
                  <a:pt x="152400" y="238125"/>
                </a:cubicBezTo>
                <a:cubicBezTo>
                  <a:pt x="105087" y="238125"/>
                  <a:pt x="66675" y="199713"/>
                  <a:pt x="66675" y="152400"/>
                </a:cubicBezTo>
                <a:cubicBezTo>
                  <a:pt x="66675" y="105087"/>
                  <a:pt x="105087" y="66675"/>
                  <a:pt x="152400" y="66675"/>
                </a:cubicBezTo>
                <a:close/>
                <a:moveTo>
                  <a:pt x="133350" y="152400"/>
                </a:moveTo>
                <a:cubicBezTo>
                  <a:pt x="133350" y="141886"/>
                  <a:pt x="141886" y="133350"/>
                  <a:pt x="152400" y="133350"/>
                </a:cubicBezTo>
                <a:cubicBezTo>
                  <a:pt x="162914" y="133350"/>
                  <a:pt x="171450" y="141886"/>
                  <a:pt x="171450" y="152400"/>
                </a:cubicBezTo>
                <a:cubicBezTo>
                  <a:pt x="171450" y="162914"/>
                  <a:pt x="162914" y="171450"/>
                  <a:pt x="152400" y="171450"/>
                </a:cubicBezTo>
                <a:cubicBezTo>
                  <a:pt x="141886" y="171450"/>
                  <a:pt x="133350" y="162914"/>
                  <a:pt x="133350" y="15240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0" name="Text 7"/>
          <p:cNvSpPr/>
          <p:nvPr/>
        </p:nvSpPr>
        <p:spPr>
          <a:xfrm>
            <a:off x="939800" y="4572000"/>
            <a:ext cx="3327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Toma de Decisiones Estratégicas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54000" y="5232400"/>
            <a:ext cx="5435600" cy="609600"/>
          </a:xfrm>
          <a:custGeom>
            <a:avLst/>
            <a:gdLst/>
            <a:ahLst/>
            <a:cxnLst/>
            <a:rect l="l" t="t" r="r" b="b"/>
            <a:pathLst>
              <a:path w="5435600" h="609600">
                <a:moveTo>
                  <a:pt x="101602" y="0"/>
                </a:moveTo>
                <a:lnTo>
                  <a:pt x="5333998" y="0"/>
                </a:lnTo>
                <a:cubicBezTo>
                  <a:pt x="5390111" y="0"/>
                  <a:pt x="5435600" y="45489"/>
                  <a:pt x="5435600" y="101602"/>
                </a:cubicBezTo>
                <a:lnTo>
                  <a:pt x="5435600" y="507998"/>
                </a:lnTo>
                <a:cubicBezTo>
                  <a:pt x="5435600" y="564111"/>
                  <a:pt x="5390111" y="609600"/>
                  <a:pt x="5333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12" name="Shape 9"/>
          <p:cNvSpPr/>
          <p:nvPr/>
        </p:nvSpPr>
        <p:spPr>
          <a:xfrm>
            <a:off x="444500" y="5384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57150"/>
                </a:moveTo>
                <a:lnTo>
                  <a:pt x="76200" y="47625"/>
                </a:lnTo>
                <a:cubicBezTo>
                  <a:pt x="76200" y="21312"/>
                  <a:pt x="127397" y="0"/>
                  <a:pt x="190500" y="0"/>
                </a:cubicBezTo>
                <a:cubicBezTo>
                  <a:pt x="253603" y="0"/>
                  <a:pt x="304800" y="21312"/>
                  <a:pt x="304800" y="47625"/>
                </a:cubicBezTo>
                <a:lnTo>
                  <a:pt x="304800" y="57150"/>
                </a:lnTo>
                <a:cubicBezTo>
                  <a:pt x="304800" y="75367"/>
                  <a:pt x="280214" y="91202"/>
                  <a:pt x="244078" y="99239"/>
                </a:cubicBezTo>
                <a:cubicBezTo>
                  <a:pt x="242649" y="97572"/>
                  <a:pt x="241161" y="95964"/>
                  <a:pt x="239673" y="94476"/>
                </a:cubicBezTo>
                <a:cubicBezTo>
                  <a:pt x="230445" y="85368"/>
                  <a:pt x="218539" y="78462"/>
                  <a:pt x="206097" y="73343"/>
                </a:cubicBezTo>
                <a:cubicBezTo>
                  <a:pt x="181154" y="62925"/>
                  <a:pt x="148650" y="57210"/>
                  <a:pt x="114300" y="57210"/>
                </a:cubicBezTo>
                <a:cubicBezTo>
                  <a:pt x="101263" y="57210"/>
                  <a:pt x="88523" y="58043"/>
                  <a:pt x="76319" y="59650"/>
                </a:cubicBezTo>
                <a:cubicBezTo>
                  <a:pt x="76200" y="58876"/>
                  <a:pt x="76200" y="58043"/>
                  <a:pt x="76200" y="57210"/>
                </a:cubicBezTo>
                <a:close/>
                <a:moveTo>
                  <a:pt x="257175" y="210145"/>
                </a:moveTo>
                <a:lnTo>
                  <a:pt x="257175" y="182642"/>
                </a:lnTo>
                <a:cubicBezTo>
                  <a:pt x="266164" y="180320"/>
                  <a:pt x="274618" y="177582"/>
                  <a:pt x="282297" y="174367"/>
                </a:cubicBezTo>
                <a:cubicBezTo>
                  <a:pt x="290155" y="171093"/>
                  <a:pt x="297835" y="167104"/>
                  <a:pt x="304800" y="162282"/>
                </a:cubicBezTo>
                <a:lnTo>
                  <a:pt x="304800" y="171450"/>
                </a:lnTo>
                <a:cubicBezTo>
                  <a:pt x="304800" y="187404"/>
                  <a:pt x="286048" y="201513"/>
                  <a:pt x="257175" y="210145"/>
                </a:cubicBezTo>
                <a:close/>
                <a:moveTo>
                  <a:pt x="257175" y="152995"/>
                </a:moveTo>
                <a:lnTo>
                  <a:pt x="257175" y="133350"/>
                </a:lnTo>
                <a:cubicBezTo>
                  <a:pt x="257175" y="130671"/>
                  <a:pt x="256937" y="128111"/>
                  <a:pt x="256580" y="125611"/>
                </a:cubicBezTo>
                <a:cubicBezTo>
                  <a:pt x="265807" y="123289"/>
                  <a:pt x="274439" y="120491"/>
                  <a:pt x="282297" y="117157"/>
                </a:cubicBezTo>
                <a:cubicBezTo>
                  <a:pt x="290155" y="113824"/>
                  <a:pt x="297835" y="109895"/>
                  <a:pt x="304800" y="105073"/>
                </a:cubicBezTo>
                <a:lnTo>
                  <a:pt x="304800" y="114240"/>
                </a:lnTo>
                <a:cubicBezTo>
                  <a:pt x="304800" y="130195"/>
                  <a:pt x="286048" y="144304"/>
                  <a:pt x="257175" y="152936"/>
                </a:cubicBezTo>
                <a:close/>
                <a:moveTo>
                  <a:pt x="0" y="142875"/>
                </a:moveTo>
                <a:lnTo>
                  <a:pt x="0" y="133350"/>
                </a:lnTo>
                <a:cubicBezTo>
                  <a:pt x="0" y="107037"/>
                  <a:pt x="51197" y="85725"/>
                  <a:pt x="114300" y="85725"/>
                </a:cubicBezTo>
                <a:cubicBezTo>
                  <a:pt x="177403" y="85725"/>
                  <a:pt x="228600" y="107037"/>
                  <a:pt x="228600" y="133350"/>
                </a:cubicBezTo>
                <a:lnTo>
                  <a:pt x="228600" y="142875"/>
                </a:lnTo>
                <a:cubicBezTo>
                  <a:pt x="228600" y="169188"/>
                  <a:pt x="177403" y="190500"/>
                  <a:pt x="114300" y="190500"/>
                </a:cubicBezTo>
                <a:cubicBezTo>
                  <a:pt x="51197" y="190500"/>
                  <a:pt x="0" y="169188"/>
                  <a:pt x="0" y="142875"/>
                </a:cubicBezTo>
                <a:close/>
                <a:moveTo>
                  <a:pt x="228600" y="200025"/>
                </a:moveTo>
                <a:cubicBezTo>
                  <a:pt x="228600" y="226338"/>
                  <a:pt x="177403" y="247650"/>
                  <a:pt x="114300" y="247650"/>
                </a:cubicBezTo>
                <a:cubicBezTo>
                  <a:pt x="51197" y="247650"/>
                  <a:pt x="0" y="226338"/>
                  <a:pt x="0" y="200025"/>
                </a:cubicBezTo>
                <a:lnTo>
                  <a:pt x="0" y="190857"/>
                </a:lnTo>
                <a:cubicBezTo>
                  <a:pt x="6906" y="195679"/>
                  <a:pt x="14585" y="199608"/>
                  <a:pt x="22503" y="202942"/>
                </a:cubicBezTo>
                <a:cubicBezTo>
                  <a:pt x="47446" y="213360"/>
                  <a:pt x="79950" y="219075"/>
                  <a:pt x="114300" y="219075"/>
                </a:cubicBezTo>
                <a:cubicBezTo>
                  <a:pt x="148650" y="219075"/>
                  <a:pt x="181154" y="213300"/>
                  <a:pt x="206097" y="202942"/>
                </a:cubicBezTo>
                <a:cubicBezTo>
                  <a:pt x="213955" y="199668"/>
                  <a:pt x="221635" y="195679"/>
                  <a:pt x="228600" y="190857"/>
                </a:cubicBezTo>
                <a:lnTo>
                  <a:pt x="228600" y="200025"/>
                </a:lnTo>
                <a:close/>
                <a:moveTo>
                  <a:pt x="228600" y="248007"/>
                </a:moveTo>
                <a:lnTo>
                  <a:pt x="228600" y="257175"/>
                </a:lnTo>
                <a:cubicBezTo>
                  <a:pt x="228600" y="283488"/>
                  <a:pt x="177403" y="304800"/>
                  <a:pt x="114300" y="304800"/>
                </a:cubicBezTo>
                <a:cubicBezTo>
                  <a:pt x="51197" y="304800"/>
                  <a:pt x="0" y="283488"/>
                  <a:pt x="0" y="257175"/>
                </a:cubicBezTo>
                <a:lnTo>
                  <a:pt x="0" y="248007"/>
                </a:lnTo>
                <a:cubicBezTo>
                  <a:pt x="6906" y="252829"/>
                  <a:pt x="14585" y="256758"/>
                  <a:pt x="22503" y="260092"/>
                </a:cubicBezTo>
                <a:cubicBezTo>
                  <a:pt x="47446" y="270510"/>
                  <a:pt x="79950" y="276225"/>
                  <a:pt x="114300" y="276225"/>
                </a:cubicBezTo>
                <a:cubicBezTo>
                  <a:pt x="148650" y="276225"/>
                  <a:pt x="181154" y="270450"/>
                  <a:pt x="206097" y="260092"/>
                </a:cubicBezTo>
                <a:cubicBezTo>
                  <a:pt x="213955" y="256818"/>
                  <a:pt x="221635" y="252829"/>
                  <a:pt x="228600" y="248007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3" name="Text 10"/>
          <p:cNvSpPr/>
          <p:nvPr/>
        </p:nvSpPr>
        <p:spPr>
          <a:xfrm>
            <a:off x="939800" y="5384800"/>
            <a:ext cx="3606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Estabilización de Ingresos y Talento</a:t>
            </a:r>
            <a:endParaRPr lang="en-US" sz="1600" dirty="0"/>
          </a:p>
        </p:txBody>
      </p:sp>
      <p:pic>
        <p:nvPicPr>
          <p:cNvPr id="14" name="Image 1" descr="https://kimi-web-img.moonshot.cn/img/img.freepik.com/8597b1c1d3cabf57cb4dd89406efbe98be21f1c7.jpg">    </p:cNvPr>
          <p:cNvPicPr>
            <a:picLocks noChangeAspect="1"/>
          </p:cNvPicPr>
          <p:nvPr/>
        </p:nvPicPr>
        <p:blipFill>
          <a:blip r:embed="rId2"/>
          <a:srcRect l="17668" r="17668" t="0" b="0"/>
          <a:stretch/>
        </p:blipFill>
        <p:spPr>
          <a:xfrm>
            <a:off x="6096000" y="889000"/>
            <a:ext cx="5842000" cy="5080000"/>
          </a:xfrm>
          <a:prstGeom prst="roundRect">
            <a:avLst>
              <a:gd name="adj" fmla="val 3000"/>
            </a:avLst>
          </a:prstGeom>
        </p:spPr>
      </p:pic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9848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Datos y Limpieza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9304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 Excel a Tabla Útil: El Proceso de Transformación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3962400"/>
            <a:ext cx="11684000" cy="50800"/>
          </a:xfrm>
          <a:custGeom>
            <a:avLst/>
            <a:gdLst/>
            <a:ahLst/>
            <a:cxnLst/>
            <a:rect l="l" t="t" r="r" b="b"/>
            <a:pathLst>
              <a:path w="11684000" h="50800">
                <a:moveTo>
                  <a:pt x="0" y="0"/>
                </a:moveTo>
                <a:lnTo>
                  <a:pt x="11684000" y="0"/>
                </a:lnTo>
                <a:lnTo>
                  <a:pt x="11684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34B1C9"/>
          </a:solidFill>
          <a:ln/>
        </p:spPr>
      </p:sp>
      <p:sp>
        <p:nvSpPr>
          <p:cNvPr id="5" name="Shape 2"/>
          <p:cNvSpPr/>
          <p:nvPr/>
        </p:nvSpPr>
        <p:spPr>
          <a:xfrm>
            <a:off x="1358900" y="31496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1727200" y="34671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0" y="47625"/>
                </a:moveTo>
                <a:cubicBezTo>
                  <a:pt x="0" y="21357"/>
                  <a:pt x="21357" y="0"/>
                  <a:pt x="47625" y="0"/>
                </a:cubicBezTo>
                <a:lnTo>
                  <a:pt x="158874" y="0"/>
                </a:lnTo>
                <a:cubicBezTo>
                  <a:pt x="171524" y="0"/>
                  <a:pt x="183654" y="4986"/>
                  <a:pt x="192584" y="13915"/>
                </a:cubicBezTo>
                <a:lnTo>
                  <a:pt x="271835" y="93241"/>
                </a:lnTo>
                <a:cubicBezTo>
                  <a:pt x="280764" y="102171"/>
                  <a:pt x="285750" y="114300"/>
                  <a:pt x="285750" y="126950"/>
                </a:cubicBezTo>
                <a:lnTo>
                  <a:pt x="285750" y="333375"/>
                </a:lnTo>
                <a:cubicBezTo>
                  <a:pt x="285750" y="359643"/>
                  <a:pt x="264393" y="381000"/>
                  <a:pt x="238125" y="381000"/>
                </a:cubicBezTo>
                <a:lnTo>
                  <a:pt x="47625" y="381000"/>
                </a:lnTo>
                <a:cubicBezTo>
                  <a:pt x="21357" y="381000"/>
                  <a:pt x="0" y="359643"/>
                  <a:pt x="0" y="333375"/>
                </a:cubicBezTo>
                <a:lnTo>
                  <a:pt x="0" y="47625"/>
                </a:lnTo>
                <a:close/>
                <a:moveTo>
                  <a:pt x="154781" y="43532"/>
                </a:moveTo>
                <a:lnTo>
                  <a:pt x="154781" y="113109"/>
                </a:lnTo>
                <a:cubicBezTo>
                  <a:pt x="154781" y="123006"/>
                  <a:pt x="162744" y="130969"/>
                  <a:pt x="172641" y="130969"/>
                </a:cubicBezTo>
                <a:lnTo>
                  <a:pt x="242218" y="130969"/>
                </a:lnTo>
                <a:lnTo>
                  <a:pt x="154781" y="43532"/>
                </a:lnTo>
                <a:close/>
                <a:moveTo>
                  <a:pt x="122039" y="198462"/>
                </a:moveTo>
                <a:cubicBezTo>
                  <a:pt x="116532" y="190277"/>
                  <a:pt x="105445" y="188044"/>
                  <a:pt x="97259" y="193477"/>
                </a:cubicBezTo>
                <a:cubicBezTo>
                  <a:pt x="89074" y="198909"/>
                  <a:pt x="86841" y="210071"/>
                  <a:pt x="92273" y="218256"/>
                </a:cubicBezTo>
                <a:lnTo>
                  <a:pt x="121444" y="261938"/>
                </a:lnTo>
                <a:lnTo>
                  <a:pt x="92273" y="305619"/>
                </a:lnTo>
                <a:cubicBezTo>
                  <a:pt x="86767" y="313804"/>
                  <a:pt x="88999" y="324892"/>
                  <a:pt x="97259" y="330398"/>
                </a:cubicBezTo>
                <a:cubicBezTo>
                  <a:pt x="105519" y="335905"/>
                  <a:pt x="116532" y="333673"/>
                  <a:pt x="122039" y="325413"/>
                </a:cubicBezTo>
                <a:lnTo>
                  <a:pt x="142875" y="294159"/>
                </a:lnTo>
                <a:lnTo>
                  <a:pt x="163711" y="325413"/>
                </a:lnTo>
                <a:cubicBezTo>
                  <a:pt x="169218" y="333598"/>
                  <a:pt x="180305" y="335831"/>
                  <a:pt x="188491" y="330398"/>
                </a:cubicBezTo>
                <a:cubicBezTo>
                  <a:pt x="196676" y="324966"/>
                  <a:pt x="198909" y="313804"/>
                  <a:pt x="193477" y="305619"/>
                </a:cubicBezTo>
                <a:lnTo>
                  <a:pt x="164306" y="261938"/>
                </a:lnTo>
                <a:lnTo>
                  <a:pt x="193477" y="218256"/>
                </a:lnTo>
                <a:cubicBezTo>
                  <a:pt x="198983" y="210071"/>
                  <a:pt x="196751" y="198983"/>
                  <a:pt x="188491" y="193477"/>
                </a:cubicBezTo>
                <a:cubicBezTo>
                  <a:pt x="180231" y="187970"/>
                  <a:pt x="169218" y="190202"/>
                  <a:pt x="163711" y="198462"/>
                </a:cubicBezTo>
                <a:lnTo>
                  <a:pt x="142875" y="229716"/>
                </a:lnTo>
                <a:lnTo>
                  <a:pt x="122039" y="198462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7" name="Text 4"/>
          <p:cNvSpPr/>
          <p:nvPr/>
        </p:nvSpPr>
        <p:spPr>
          <a:xfrm>
            <a:off x="1172369" y="4267200"/>
            <a:ext cx="148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1. Importación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19906" y="4622800"/>
            <a:ext cx="2692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Lectura de archivo Excel desde Neum.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178300" y="30480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4475163" y="3365500"/>
            <a:ext cx="428625" cy="381000"/>
          </a:xfrm>
          <a:custGeom>
            <a:avLst/>
            <a:gdLst/>
            <a:ahLst/>
            <a:cxnLst/>
            <a:rect l="l" t="t" r="r" b="b"/>
            <a:pathLst>
              <a:path w="428625" h="381000">
                <a:moveTo>
                  <a:pt x="421630" y="40630"/>
                </a:moveTo>
                <a:cubicBezTo>
                  <a:pt x="430932" y="31328"/>
                  <a:pt x="430932" y="16222"/>
                  <a:pt x="421630" y="6921"/>
                </a:cubicBezTo>
                <a:cubicBezTo>
                  <a:pt x="412328" y="-2381"/>
                  <a:pt x="397222" y="-2381"/>
                  <a:pt x="387921" y="6921"/>
                </a:cubicBezTo>
                <a:lnTo>
                  <a:pt x="245046" y="149796"/>
                </a:lnTo>
                <a:lnTo>
                  <a:pt x="219224" y="123974"/>
                </a:lnTo>
                <a:cubicBezTo>
                  <a:pt x="216098" y="120848"/>
                  <a:pt x="211782" y="119063"/>
                  <a:pt x="207318" y="119063"/>
                </a:cubicBezTo>
                <a:cubicBezTo>
                  <a:pt x="198016" y="119063"/>
                  <a:pt x="190500" y="126578"/>
                  <a:pt x="190500" y="135880"/>
                </a:cubicBezTo>
                <a:lnTo>
                  <a:pt x="190500" y="157535"/>
                </a:lnTo>
                <a:lnTo>
                  <a:pt x="271090" y="238125"/>
                </a:lnTo>
                <a:lnTo>
                  <a:pt x="292745" y="238125"/>
                </a:lnTo>
                <a:cubicBezTo>
                  <a:pt x="302047" y="238125"/>
                  <a:pt x="309563" y="230609"/>
                  <a:pt x="309563" y="221307"/>
                </a:cubicBezTo>
                <a:cubicBezTo>
                  <a:pt x="309563" y="216843"/>
                  <a:pt x="307777" y="212527"/>
                  <a:pt x="304651" y="209401"/>
                </a:cubicBezTo>
                <a:lnTo>
                  <a:pt x="278829" y="183579"/>
                </a:lnTo>
                <a:lnTo>
                  <a:pt x="421704" y="40704"/>
                </a:lnTo>
                <a:close/>
                <a:moveTo>
                  <a:pt x="253826" y="262979"/>
                </a:moveTo>
                <a:lnTo>
                  <a:pt x="165646" y="174799"/>
                </a:lnTo>
                <a:cubicBezTo>
                  <a:pt x="133871" y="172045"/>
                  <a:pt x="102245" y="183505"/>
                  <a:pt x="79474" y="206276"/>
                </a:cubicBezTo>
                <a:lnTo>
                  <a:pt x="73521" y="212229"/>
                </a:lnTo>
                <a:cubicBezTo>
                  <a:pt x="56927" y="228823"/>
                  <a:pt x="47625" y="251296"/>
                  <a:pt x="47625" y="274737"/>
                </a:cubicBezTo>
                <a:cubicBezTo>
                  <a:pt x="47625" y="279797"/>
                  <a:pt x="52908" y="283071"/>
                  <a:pt x="57448" y="280839"/>
                </a:cubicBezTo>
                <a:lnTo>
                  <a:pt x="95473" y="261863"/>
                </a:lnTo>
                <a:cubicBezTo>
                  <a:pt x="99194" y="260003"/>
                  <a:pt x="102543" y="264914"/>
                  <a:pt x="99492" y="267742"/>
                </a:cubicBezTo>
                <a:lnTo>
                  <a:pt x="5432" y="352276"/>
                </a:lnTo>
                <a:cubicBezTo>
                  <a:pt x="2009" y="355402"/>
                  <a:pt x="0" y="359866"/>
                  <a:pt x="0" y="364554"/>
                </a:cubicBezTo>
                <a:cubicBezTo>
                  <a:pt x="0" y="373633"/>
                  <a:pt x="7367" y="381000"/>
                  <a:pt x="16446" y="381000"/>
                </a:cubicBezTo>
                <a:lnTo>
                  <a:pt x="145405" y="381000"/>
                </a:lnTo>
                <a:cubicBezTo>
                  <a:pt x="174278" y="381000"/>
                  <a:pt x="201885" y="369540"/>
                  <a:pt x="222349" y="349151"/>
                </a:cubicBezTo>
                <a:cubicBezTo>
                  <a:pt x="245120" y="326380"/>
                  <a:pt x="256505" y="294754"/>
                  <a:pt x="253826" y="262979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1" name="Text 8"/>
          <p:cNvSpPr/>
          <p:nvPr/>
        </p:nvSpPr>
        <p:spPr>
          <a:xfrm>
            <a:off x="4138613" y="4165600"/>
            <a:ext cx="119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2. Limpieza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238500" y="4521200"/>
            <a:ext cx="2895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Corrección de fechas, cálculo de edad, estandarización.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997700" y="30480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366000" y="3365500"/>
            <a:ext cx="285750" cy="381000"/>
          </a:xfrm>
          <a:custGeom>
            <a:avLst/>
            <a:gdLst/>
            <a:ahLst/>
            <a:cxnLst/>
            <a:rect l="l" t="t" r="r" b="b"/>
            <a:pathLst>
              <a:path w="285750" h="381000">
                <a:moveTo>
                  <a:pt x="185961" y="49709"/>
                </a:moveTo>
                <a:cubicBezTo>
                  <a:pt x="193700" y="39067"/>
                  <a:pt x="191319" y="24185"/>
                  <a:pt x="180677" y="16446"/>
                </a:cubicBezTo>
                <a:cubicBezTo>
                  <a:pt x="170036" y="8706"/>
                  <a:pt x="155153" y="11088"/>
                  <a:pt x="147414" y="21729"/>
                </a:cubicBezTo>
                <a:lnTo>
                  <a:pt x="68535" y="130150"/>
                </a:lnTo>
                <a:lnTo>
                  <a:pt x="40630" y="102245"/>
                </a:lnTo>
                <a:cubicBezTo>
                  <a:pt x="31328" y="92943"/>
                  <a:pt x="16222" y="92943"/>
                  <a:pt x="6921" y="102245"/>
                </a:cubicBezTo>
                <a:cubicBezTo>
                  <a:pt x="-2381" y="111547"/>
                  <a:pt x="-2381" y="126653"/>
                  <a:pt x="6921" y="135954"/>
                </a:cubicBezTo>
                <a:lnTo>
                  <a:pt x="54546" y="183579"/>
                </a:lnTo>
                <a:cubicBezTo>
                  <a:pt x="59457" y="188491"/>
                  <a:pt x="66303" y="191021"/>
                  <a:pt x="73223" y="190500"/>
                </a:cubicBezTo>
                <a:cubicBezTo>
                  <a:pt x="80144" y="189979"/>
                  <a:pt x="86544" y="186407"/>
                  <a:pt x="90636" y="180752"/>
                </a:cubicBezTo>
                <a:lnTo>
                  <a:pt x="185886" y="49783"/>
                </a:lnTo>
                <a:close/>
                <a:moveTo>
                  <a:pt x="281211" y="150912"/>
                </a:moveTo>
                <a:cubicBezTo>
                  <a:pt x="288950" y="140271"/>
                  <a:pt x="286569" y="125388"/>
                  <a:pt x="275927" y="117649"/>
                </a:cubicBezTo>
                <a:cubicBezTo>
                  <a:pt x="265286" y="109910"/>
                  <a:pt x="250403" y="112291"/>
                  <a:pt x="242664" y="122932"/>
                </a:cubicBezTo>
                <a:lnTo>
                  <a:pt x="116160" y="296838"/>
                </a:lnTo>
                <a:lnTo>
                  <a:pt x="64443" y="245120"/>
                </a:lnTo>
                <a:cubicBezTo>
                  <a:pt x="55141" y="235818"/>
                  <a:pt x="40035" y="235818"/>
                  <a:pt x="30733" y="245120"/>
                </a:cubicBezTo>
                <a:cubicBezTo>
                  <a:pt x="21431" y="254422"/>
                  <a:pt x="21431" y="269528"/>
                  <a:pt x="30733" y="278829"/>
                </a:cubicBezTo>
                <a:lnTo>
                  <a:pt x="102171" y="350267"/>
                </a:lnTo>
                <a:cubicBezTo>
                  <a:pt x="107082" y="355178"/>
                  <a:pt x="113928" y="357708"/>
                  <a:pt x="120848" y="357188"/>
                </a:cubicBezTo>
                <a:cubicBezTo>
                  <a:pt x="127769" y="356667"/>
                  <a:pt x="134169" y="353095"/>
                  <a:pt x="138261" y="347439"/>
                </a:cubicBezTo>
                <a:lnTo>
                  <a:pt x="281136" y="150986"/>
                </a:ln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5" name="Text 12"/>
          <p:cNvSpPr/>
          <p:nvPr/>
        </p:nvSpPr>
        <p:spPr>
          <a:xfrm>
            <a:off x="6884591" y="4165600"/>
            <a:ext cx="1346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3. Validación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057900" y="4521200"/>
            <a:ext cx="2895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Eliminación de duplicados y datos atípicos.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9817100" y="314960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57200" y="0"/>
                </a:lnTo>
                <a:cubicBezTo>
                  <a:pt x="709536" y="0"/>
                  <a:pt x="914400" y="204864"/>
                  <a:pt x="914400" y="457200"/>
                </a:cubicBezTo>
                <a:lnTo>
                  <a:pt x="914400" y="457200"/>
                </a:lnTo>
                <a:cubicBezTo>
                  <a:pt x="914400" y="709536"/>
                  <a:pt x="709536" y="914400"/>
                  <a:pt x="457200" y="914400"/>
                </a:cubicBezTo>
                <a:lnTo>
                  <a:pt x="457200" y="914400"/>
                </a:lnTo>
                <a:cubicBezTo>
                  <a:pt x="204864" y="914400"/>
                  <a:pt x="0" y="709536"/>
                  <a:pt x="0" y="457200"/>
                </a:cubicBezTo>
                <a:lnTo>
                  <a:pt x="0" y="457200"/>
                </a:lnTo>
                <a:cubicBezTo>
                  <a:pt x="0" y="204864"/>
                  <a:pt x="204864" y="0"/>
                  <a:pt x="457200" y="0"/>
                </a:cubicBezTo>
                <a:close/>
              </a:path>
            </a:pathLst>
          </a:custGeom>
          <a:solidFill>
            <a:srgbClr val="3A76B8"/>
          </a:solidFill>
          <a:ln w="50800">
            <a:solidFill>
              <a:srgbClr val="1E2939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10161588" y="3467100"/>
            <a:ext cx="333375" cy="381000"/>
          </a:xfrm>
          <a:custGeom>
            <a:avLst/>
            <a:gdLst/>
            <a:ahLst/>
            <a:cxnLst/>
            <a:rect l="l" t="t" r="r" b="b"/>
            <a:pathLst>
              <a:path w="333375" h="381000">
                <a:moveTo>
                  <a:pt x="333375" y="153144"/>
                </a:moveTo>
                <a:cubicBezTo>
                  <a:pt x="322362" y="160437"/>
                  <a:pt x="309711" y="166315"/>
                  <a:pt x="296540" y="171004"/>
                </a:cubicBezTo>
                <a:cubicBezTo>
                  <a:pt x="261565" y="183505"/>
                  <a:pt x="215652" y="190500"/>
                  <a:pt x="166688" y="190500"/>
                </a:cubicBezTo>
                <a:cubicBezTo>
                  <a:pt x="117723" y="190500"/>
                  <a:pt x="71735" y="183431"/>
                  <a:pt x="36835" y="171004"/>
                </a:cubicBezTo>
                <a:cubicBezTo>
                  <a:pt x="23738" y="166315"/>
                  <a:pt x="11013" y="160437"/>
                  <a:pt x="0" y="153144"/>
                </a:cubicBezTo>
                <a:lnTo>
                  <a:pt x="0" y="214313"/>
                </a:lnTo>
                <a:cubicBezTo>
                  <a:pt x="0" y="247204"/>
                  <a:pt x="74637" y="273844"/>
                  <a:pt x="166688" y="273844"/>
                </a:cubicBezTo>
                <a:cubicBezTo>
                  <a:pt x="258738" y="273844"/>
                  <a:pt x="333375" y="247204"/>
                  <a:pt x="333375" y="214313"/>
                </a:cubicBezTo>
                <a:lnTo>
                  <a:pt x="333375" y="153144"/>
                </a:lnTo>
                <a:close/>
                <a:moveTo>
                  <a:pt x="333375" y="95250"/>
                </a:moveTo>
                <a:lnTo>
                  <a:pt x="333375" y="59531"/>
                </a:lnTo>
                <a:cubicBezTo>
                  <a:pt x="333375" y="26640"/>
                  <a:pt x="258738" y="0"/>
                  <a:pt x="166688" y="0"/>
                </a:cubicBezTo>
                <a:cubicBezTo>
                  <a:pt x="74637" y="0"/>
                  <a:pt x="0" y="26640"/>
                  <a:pt x="0" y="59531"/>
                </a:cubicBezTo>
                <a:lnTo>
                  <a:pt x="0" y="95250"/>
                </a:lnTo>
                <a:cubicBezTo>
                  <a:pt x="0" y="128141"/>
                  <a:pt x="74637" y="154781"/>
                  <a:pt x="166688" y="154781"/>
                </a:cubicBezTo>
                <a:cubicBezTo>
                  <a:pt x="258738" y="154781"/>
                  <a:pt x="333375" y="128141"/>
                  <a:pt x="333375" y="95250"/>
                </a:cubicBezTo>
                <a:close/>
                <a:moveTo>
                  <a:pt x="296540" y="290066"/>
                </a:moveTo>
                <a:cubicBezTo>
                  <a:pt x="261640" y="302493"/>
                  <a:pt x="215726" y="309563"/>
                  <a:pt x="166688" y="309563"/>
                </a:cubicBezTo>
                <a:cubicBezTo>
                  <a:pt x="117649" y="309563"/>
                  <a:pt x="71735" y="302493"/>
                  <a:pt x="36835" y="290066"/>
                </a:cubicBezTo>
                <a:cubicBezTo>
                  <a:pt x="23738" y="285378"/>
                  <a:pt x="11013" y="279499"/>
                  <a:pt x="0" y="272207"/>
                </a:cubicBezTo>
                <a:lnTo>
                  <a:pt x="0" y="321469"/>
                </a:lnTo>
                <a:cubicBezTo>
                  <a:pt x="0" y="354360"/>
                  <a:pt x="74637" y="381000"/>
                  <a:pt x="166688" y="381000"/>
                </a:cubicBezTo>
                <a:cubicBezTo>
                  <a:pt x="258738" y="381000"/>
                  <a:pt x="333375" y="354360"/>
                  <a:pt x="333375" y="321469"/>
                </a:cubicBezTo>
                <a:lnTo>
                  <a:pt x="333375" y="272207"/>
                </a:lnTo>
                <a:cubicBezTo>
                  <a:pt x="322362" y="279499"/>
                  <a:pt x="309711" y="285378"/>
                  <a:pt x="296540" y="290066"/>
                </a:cubicBezTo>
                <a:close/>
              </a:path>
            </a:pathLst>
          </a:custGeom>
          <a:solidFill>
            <a:srgbClr val="EAEAEA"/>
          </a:solidFill>
          <a:ln/>
        </p:spPr>
      </p:sp>
      <p:sp>
        <p:nvSpPr>
          <p:cNvPr id="19" name="Text 16"/>
          <p:cNvSpPr/>
          <p:nvPr/>
        </p:nvSpPr>
        <p:spPr>
          <a:xfrm>
            <a:off x="9579769" y="4267200"/>
            <a:ext cx="15875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4. Dataset Final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9003308" y="4622800"/>
            <a:ext cx="2641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 de datos confiable para análisis.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2-d2nf7h18bjvh7rlj0650.jp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119359" y="3709831"/>
            <a:ext cx="3832016" cy="98488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Hallazgos Clave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0" name="Text 7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2" name="Text 9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4" name="Text 11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pic>
        <p:nvPicPr>
          <p:cNvPr id="17" name="Image 1" descr="https://kimi-img.moonshot.cn/pub/slides/slides_tmpl/image/25-08-27-20:02:06-d2nf7fh8bjvh7rlj0600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99" y="3446152"/>
            <a:ext cx="3657600" cy="12700"/>
          </a:xfrm>
          <a:prstGeom prst="rect">
            <a:avLst/>
          </a:prstGeom>
        </p:spPr>
      </p:pic>
      <p:sp>
        <p:nvSpPr>
          <p:cNvPr id="18" name="Shape 14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4893310" y="1477010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13800" dirty="0">
                <a:gradFill rotWithShape="0" flip="none">
                  <a:gsLst>
                    <a:gs pos="0">
                      <a:srgbClr val="FFFFFF">
                        <a:alpha val="61000"/>
                      </a:srgbClr>
                    </a:gs>
                    <a:gs pos="28000">
                      <a:srgbClr val="FFFFFF">
                        <a:alpha val="61000"/>
                      </a:srgbClr>
                    </a:gs>
                    <a:gs pos="78000">
                      <a:srgbClr val="FFFFFF"/>
                    </a:gs>
                    <a:gs pos="100000">
                      <a:srgbClr val="FFFFFF"/>
                    </a:gs>
                  </a:gsLst>
                  <a:path path="circle">
                    <a:fillToRect r="100000" b="100000"/>
                  </a:path>
                  <a:tileRect t="-100000" l="-100000"/>
                </a:gradFill>
                <a:latin typeface="PingFang SC Medium" pitchFamily="34" charset="0"/>
                <a:ea typeface="PingFang SC Medium" pitchFamily="34" charset="-122"/>
                <a:cs typeface="PingFang SC Medium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E293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8-27-20:02:10-d2nf7gh8bjvh7rlj061g.jp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68200" cy="68643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39700" y="1219200"/>
            <a:ext cx="119126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EAEAEA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Deserción General </a:t>
            </a:r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Supera el 95%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96850" y="1930400"/>
            <a:ext cx="11798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 fenómeno recurrente que afecta a todas las sedes y rangos de edad, con picos alarmantes.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838200" y="2692400"/>
            <a:ext cx="4673600" cy="2946400"/>
          </a:xfrm>
          <a:custGeom>
            <a:avLst/>
            <a:gdLst/>
            <a:ahLst/>
            <a:cxnLst/>
            <a:rect l="l" t="t" r="r" b="b"/>
            <a:pathLst>
              <a:path w="4673600" h="2946400">
                <a:moveTo>
                  <a:pt x="101592" y="0"/>
                </a:moveTo>
                <a:lnTo>
                  <a:pt x="4572008" y="0"/>
                </a:lnTo>
                <a:cubicBezTo>
                  <a:pt x="4628116" y="0"/>
                  <a:pt x="4673600" y="45484"/>
                  <a:pt x="4673600" y="101592"/>
                </a:cubicBezTo>
                <a:lnTo>
                  <a:pt x="4673600" y="2844808"/>
                </a:lnTo>
                <a:cubicBezTo>
                  <a:pt x="4673600" y="2900916"/>
                  <a:pt x="4628116" y="2946400"/>
                  <a:pt x="4572008" y="2946400"/>
                </a:cubicBezTo>
                <a:lnTo>
                  <a:pt x="101592" y="2946400"/>
                </a:lnTo>
                <a:cubicBezTo>
                  <a:pt x="45484" y="2946400"/>
                  <a:pt x="0" y="2900916"/>
                  <a:pt x="0" y="28448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77900" y="2895600"/>
            <a:ext cx="439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Sedes con Mayor Deserción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41400" y="3454400"/>
            <a:ext cx="137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Bucaramanga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28939" y="3403600"/>
            <a:ext cx="927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100%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1041400" y="39116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B1C9">
              <a:alpha val="26667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1041400" y="39116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1" name="Text 8"/>
          <p:cNvSpPr/>
          <p:nvPr/>
        </p:nvSpPr>
        <p:spPr>
          <a:xfrm>
            <a:off x="1041400" y="4165600"/>
            <a:ext cx="1270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CAV Soacha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274741" y="4114800"/>
            <a:ext cx="1181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97.09%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41400" y="46228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B1C9">
              <a:alpha val="26667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1041400" y="4622800"/>
            <a:ext cx="4140200" cy="101600"/>
          </a:xfrm>
          <a:custGeom>
            <a:avLst/>
            <a:gdLst/>
            <a:ahLst/>
            <a:cxnLst/>
            <a:rect l="l" t="t" r="r" b="b"/>
            <a:pathLst>
              <a:path w="4140200" h="101600">
                <a:moveTo>
                  <a:pt x="50800" y="0"/>
                </a:moveTo>
                <a:lnTo>
                  <a:pt x="4089400" y="0"/>
                </a:lnTo>
                <a:cubicBezTo>
                  <a:pt x="4117437" y="0"/>
                  <a:pt x="4140200" y="22763"/>
                  <a:pt x="4140200" y="50800"/>
                </a:cubicBezTo>
                <a:lnTo>
                  <a:pt x="4140200" y="50800"/>
                </a:lnTo>
                <a:cubicBezTo>
                  <a:pt x="4140200" y="78837"/>
                  <a:pt x="4117437" y="101600"/>
                  <a:pt x="4089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041400" y="4876800"/>
            <a:ext cx="609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Tunal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4274741" y="4826000"/>
            <a:ext cx="1181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95.85%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041400" y="53340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B1C9">
              <a:alpha val="26667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1041400" y="5334000"/>
            <a:ext cx="4089400" cy="101600"/>
          </a:xfrm>
          <a:custGeom>
            <a:avLst/>
            <a:gdLst/>
            <a:ahLst/>
            <a:cxnLst/>
            <a:rect l="l" t="t" r="r" b="b"/>
            <a:pathLst>
              <a:path w="4089400" h="101600">
                <a:moveTo>
                  <a:pt x="50800" y="0"/>
                </a:moveTo>
                <a:lnTo>
                  <a:pt x="4038600" y="0"/>
                </a:lnTo>
                <a:cubicBezTo>
                  <a:pt x="4066637" y="0"/>
                  <a:pt x="4089400" y="22763"/>
                  <a:pt x="4089400" y="50800"/>
                </a:cubicBezTo>
                <a:lnTo>
                  <a:pt x="4089400" y="50800"/>
                </a:lnTo>
                <a:cubicBezTo>
                  <a:pt x="4089400" y="78837"/>
                  <a:pt x="4066637" y="101600"/>
                  <a:pt x="40386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19" name="Shape 16"/>
          <p:cNvSpPr/>
          <p:nvPr/>
        </p:nvSpPr>
        <p:spPr>
          <a:xfrm>
            <a:off x="6680200" y="2692400"/>
            <a:ext cx="4673600" cy="2641600"/>
          </a:xfrm>
          <a:custGeom>
            <a:avLst/>
            <a:gdLst/>
            <a:ahLst/>
            <a:cxnLst/>
            <a:rect l="l" t="t" r="r" b="b"/>
            <a:pathLst>
              <a:path w="4673600" h="2641600">
                <a:moveTo>
                  <a:pt x="101596" y="0"/>
                </a:moveTo>
                <a:lnTo>
                  <a:pt x="4572004" y="0"/>
                </a:lnTo>
                <a:cubicBezTo>
                  <a:pt x="4628114" y="0"/>
                  <a:pt x="4673600" y="45486"/>
                  <a:pt x="4673600" y="101596"/>
                </a:cubicBezTo>
                <a:lnTo>
                  <a:pt x="4673600" y="2540004"/>
                </a:lnTo>
                <a:cubicBezTo>
                  <a:pt x="4673600" y="2596114"/>
                  <a:pt x="4628114" y="2641600"/>
                  <a:pt x="45720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3A76B8">
              <a:alpha val="20000"/>
            </a:srgbClr>
          </a:solidFill>
          <a:ln/>
        </p:spPr>
      </p:sp>
      <p:sp>
        <p:nvSpPr>
          <p:cNvPr id="20" name="Text 17"/>
          <p:cNvSpPr/>
          <p:nvPr/>
        </p:nvSpPr>
        <p:spPr>
          <a:xfrm>
            <a:off x="6819900" y="2895600"/>
            <a:ext cx="439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34B1C9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Rangos de Edad (Mayor Riesgo)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883400" y="34544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35-39 años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116741" y="3403600"/>
            <a:ext cx="1181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97.13%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6883400" y="39116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B1C9">
              <a:alpha val="26667"/>
            </a:srgbClr>
          </a:solidFill>
          <a:ln/>
        </p:spPr>
      </p:sp>
      <p:sp>
        <p:nvSpPr>
          <p:cNvPr id="24" name="Shape 21"/>
          <p:cNvSpPr/>
          <p:nvPr/>
        </p:nvSpPr>
        <p:spPr>
          <a:xfrm>
            <a:off x="6883400" y="3911600"/>
            <a:ext cx="4140200" cy="101600"/>
          </a:xfrm>
          <a:custGeom>
            <a:avLst/>
            <a:gdLst/>
            <a:ahLst/>
            <a:cxnLst/>
            <a:rect l="l" t="t" r="r" b="b"/>
            <a:pathLst>
              <a:path w="4140200" h="101600">
                <a:moveTo>
                  <a:pt x="50800" y="0"/>
                </a:moveTo>
                <a:lnTo>
                  <a:pt x="4089400" y="0"/>
                </a:lnTo>
                <a:cubicBezTo>
                  <a:pt x="4117437" y="0"/>
                  <a:pt x="4140200" y="22763"/>
                  <a:pt x="4140200" y="50800"/>
                </a:cubicBezTo>
                <a:lnTo>
                  <a:pt x="4140200" y="50800"/>
                </a:lnTo>
                <a:cubicBezTo>
                  <a:pt x="4140200" y="78837"/>
                  <a:pt x="4117437" y="101600"/>
                  <a:pt x="4089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25" name="Text 22"/>
          <p:cNvSpPr/>
          <p:nvPr/>
        </p:nvSpPr>
        <p:spPr>
          <a:xfrm>
            <a:off x="6883400" y="4165600"/>
            <a:ext cx="1117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30-34 años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10116741" y="4114800"/>
            <a:ext cx="1181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57A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97.12%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6883400" y="4622800"/>
            <a:ext cx="4267200" cy="101600"/>
          </a:xfrm>
          <a:custGeom>
            <a:avLst/>
            <a:gdLst/>
            <a:ahLst/>
            <a:cxnLst/>
            <a:rect l="l" t="t" r="r" b="b"/>
            <a:pathLst>
              <a:path w="4267200" h="101600">
                <a:moveTo>
                  <a:pt x="50800" y="0"/>
                </a:moveTo>
                <a:lnTo>
                  <a:pt x="4216400" y="0"/>
                </a:lnTo>
                <a:cubicBezTo>
                  <a:pt x="4244437" y="0"/>
                  <a:pt x="4267200" y="22763"/>
                  <a:pt x="4267200" y="50800"/>
                </a:cubicBezTo>
                <a:lnTo>
                  <a:pt x="4267200" y="50800"/>
                </a:lnTo>
                <a:cubicBezTo>
                  <a:pt x="4267200" y="78837"/>
                  <a:pt x="4244437" y="101600"/>
                  <a:pt x="4216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34B1C9">
              <a:alpha val="26667"/>
            </a:srgbClr>
          </a:solidFill>
          <a:ln/>
        </p:spPr>
      </p:sp>
      <p:sp>
        <p:nvSpPr>
          <p:cNvPr id="28" name="Shape 25"/>
          <p:cNvSpPr/>
          <p:nvPr/>
        </p:nvSpPr>
        <p:spPr>
          <a:xfrm>
            <a:off x="6883400" y="4622800"/>
            <a:ext cx="4140200" cy="101600"/>
          </a:xfrm>
          <a:custGeom>
            <a:avLst/>
            <a:gdLst/>
            <a:ahLst/>
            <a:cxnLst/>
            <a:rect l="l" t="t" r="r" b="b"/>
            <a:pathLst>
              <a:path w="4140200" h="101600">
                <a:moveTo>
                  <a:pt x="50800" y="0"/>
                </a:moveTo>
                <a:lnTo>
                  <a:pt x="4089400" y="0"/>
                </a:lnTo>
                <a:cubicBezTo>
                  <a:pt x="4117437" y="0"/>
                  <a:pt x="4140200" y="22763"/>
                  <a:pt x="4140200" y="50800"/>
                </a:cubicBezTo>
                <a:lnTo>
                  <a:pt x="4140200" y="50800"/>
                </a:lnTo>
                <a:cubicBezTo>
                  <a:pt x="4140200" y="78837"/>
                  <a:pt x="4117437" y="101600"/>
                  <a:pt x="40894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7AFFF"/>
          </a:solidFill>
          <a:ln/>
        </p:spPr>
      </p:sp>
      <p:sp>
        <p:nvSpPr>
          <p:cNvPr id="29" name="Text 26"/>
          <p:cNvSpPr/>
          <p:nvPr/>
        </p:nvSpPr>
        <p:spPr>
          <a:xfrm>
            <a:off x="6845300" y="4927600"/>
            <a:ext cx="4343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EAEAE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Factores: Desgaste emocional, búsqueda de calidad de vida.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Dashboard ACD: Del Dato Disperso a la Decisión</dc:title>
  <dc:subject>Dashboard ACD: Del Dato Disperso a la Decisión</dc:subject>
  <dc:creator>Kimi</dc:creator>
  <cp:lastModifiedBy>Kimi</cp:lastModifiedBy>
  <cp:revision>1</cp:revision>
  <dcterms:created xsi:type="dcterms:W3CDTF">2025-12-03T01:29:58Z</dcterms:created>
  <dcterms:modified xsi:type="dcterms:W3CDTF">2025-12-03T01:29:58Z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{"Label":"Dashboard ACD: Del Dato Disperso a la Decisión","ContentProducer":"001191110108MACG2KBH8F10000","ProduceID":"d4nou1ntuanpt7d8k7ng","ReservedCode1":"","ContentPropagator":"001191110108MACG2KBH8F20000","PropagateID":"d4nou1ntuanpt7d8k7ng","ReservedCode2":""}</vt:lpwstr>
  </property>
</Properties>
</file>